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452" r:id="rId2"/>
    <p:sldId id="453" r:id="rId3"/>
    <p:sldId id="474" r:id="rId4"/>
    <p:sldId id="496" r:id="rId5"/>
    <p:sldId id="497" r:id="rId6"/>
    <p:sldId id="498" r:id="rId7"/>
    <p:sldId id="499" r:id="rId8"/>
    <p:sldId id="500" r:id="rId9"/>
    <p:sldId id="503" r:id="rId10"/>
    <p:sldId id="501" r:id="rId11"/>
    <p:sldId id="502" r:id="rId12"/>
    <p:sldId id="475" r:id="rId13"/>
    <p:sldId id="477" r:id="rId14"/>
    <p:sldId id="504" r:id="rId15"/>
    <p:sldId id="505" r:id="rId16"/>
    <p:sldId id="506" r:id="rId17"/>
    <p:sldId id="507" r:id="rId18"/>
    <p:sldId id="508" r:id="rId19"/>
    <p:sldId id="509" r:id="rId20"/>
    <p:sldId id="510" r:id="rId21"/>
    <p:sldId id="511" r:id="rId22"/>
    <p:sldId id="512" r:id="rId23"/>
    <p:sldId id="513" r:id="rId24"/>
    <p:sldId id="514" r:id="rId25"/>
    <p:sldId id="520" r:id="rId26"/>
    <p:sldId id="515" r:id="rId27"/>
    <p:sldId id="516" r:id="rId28"/>
    <p:sldId id="517" r:id="rId29"/>
    <p:sldId id="518" r:id="rId30"/>
    <p:sldId id="519" r:id="rId31"/>
    <p:sldId id="521" r:id="rId32"/>
  </p:sldIdLst>
  <p:sldSz cx="9144000" cy="6858000" type="screen4x3"/>
  <p:notesSz cx="6797675" cy="9926638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0000"/>
    <a:srgbClr val="6ABCC2"/>
    <a:srgbClr val="EFEF25"/>
    <a:srgbClr val="4B4B4B"/>
    <a:srgbClr val="3C3C3C"/>
    <a:srgbClr val="DDDDDD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35CE17-C502-46E3-A3A7-C6BF32D6BF66}" v="3" dt="2023-11-16T11:31:51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975" autoAdjust="0"/>
    <p:restoredTop sz="94713" autoAdjust="0"/>
  </p:normalViewPr>
  <p:slideViewPr>
    <p:cSldViewPr>
      <p:cViewPr varScale="1">
        <p:scale>
          <a:sx n="84" d="100"/>
          <a:sy n="84" d="100"/>
        </p:scale>
        <p:origin x="-2045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72" y="-102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onisio Buendía-Carrillo" userId="0d9ad0d7958450a4" providerId="LiveId" clId="{8035CE17-C502-46E3-A3A7-C6BF32D6BF66}"/>
    <pc:docChg chg="undo custSel addSld delSld modSld sldOrd">
      <pc:chgData name="Dionisio Buendía-Carrillo" userId="0d9ad0d7958450a4" providerId="LiveId" clId="{8035CE17-C502-46E3-A3A7-C6BF32D6BF66}" dt="2023-11-16T11:39:55.176" v="528" actId="207"/>
      <pc:docMkLst>
        <pc:docMk/>
      </pc:docMkLst>
      <pc:sldChg chg="addSp delSp modSp add mod">
        <pc:chgData name="Dionisio Buendía-Carrillo" userId="0d9ad0d7958450a4" providerId="LiveId" clId="{8035CE17-C502-46E3-A3A7-C6BF32D6BF66}" dt="2023-11-16T11:39:55.176" v="528" actId="207"/>
        <pc:sldMkLst>
          <pc:docMk/>
          <pc:sldMk cId="3460918249" sldId="492"/>
        </pc:sldMkLst>
        <pc:spChg chg="add mod">
          <ac:chgData name="Dionisio Buendía-Carrillo" userId="0d9ad0d7958450a4" providerId="LiveId" clId="{8035CE17-C502-46E3-A3A7-C6BF32D6BF66}" dt="2023-11-16T11:39:55.176" v="528" actId="207"/>
          <ac:spMkLst>
            <pc:docMk/>
            <pc:sldMk cId="3460918249" sldId="492"/>
            <ac:spMk id="2" creationId="{D20D63EB-7258-F99E-5FA5-A2DE08F05594}"/>
          </ac:spMkLst>
        </pc:spChg>
        <pc:spChg chg="add del mod">
          <ac:chgData name="Dionisio Buendía-Carrillo" userId="0d9ad0d7958450a4" providerId="LiveId" clId="{8035CE17-C502-46E3-A3A7-C6BF32D6BF66}" dt="2023-11-16T11:04:28.959" v="75" actId="478"/>
          <ac:spMkLst>
            <pc:docMk/>
            <pc:sldMk cId="3460918249" sldId="492"/>
            <ac:spMk id="5" creationId="{039A5BEB-DD6C-7583-D074-F6AC3CECF4F5}"/>
          </ac:spMkLst>
        </pc:spChg>
        <pc:spChg chg="add del">
          <ac:chgData name="Dionisio Buendía-Carrillo" userId="0d9ad0d7958450a4" providerId="LiveId" clId="{8035CE17-C502-46E3-A3A7-C6BF32D6BF66}" dt="2023-11-16T11:38:17.686" v="523" actId="478"/>
          <ac:spMkLst>
            <pc:docMk/>
            <pc:sldMk cId="3460918249" sldId="492"/>
            <ac:spMk id="6" creationId="{7A48B0CF-1BFA-D09C-1C54-66612599AD27}"/>
          </ac:spMkLst>
        </pc:spChg>
        <pc:spChg chg="add del mod">
          <ac:chgData name="Dionisio Buendía-Carrillo" userId="0d9ad0d7958450a4" providerId="LiveId" clId="{8035CE17-C502-46E3-A3A7-C6BF32D6BF66}" dt="2023-11-16T11:24:09.638" v="131" actId="478"/>
          <ac:spMkLst>
            <pc:docMk/>
            <pc:sldMk cId="3460918249" sldId="492"/>
            <ac:spMk id="11" creationId="{4EE40D3E-34A3-7325-A92C-06E53BB803AD}"/>
          </ac:spMkLst>
        </pc:spChg>
        <pc:spChg chg="mod">
          <ac:chgData name="Dionisio Buendía-Carrillo" userId="0d9ad0d7958450a4" providerId="LiveId" clId="{8035CE17-C502-46E3-A3A7-C6BF32D6BF66}" dt="2023-11-16T11:38:01.308" v="521" actId="21"/>
          <ac:spMkLst>
            <pc:docMk/>
            <pc:sldMk cId="3460918249" sldId="492"/>
            <ac:spMk id="5122" creationId="{00000000-0000-0000-0000-000000000000}"/>
          </ac:spMkLst>
        </pc:spChg>
        <pc:picChg chg="add del mod modCrop">
          <ac:chgData name="Dionisio Buendía-Carrillo" userId="0d9ad0d7958450a4" providerId="LiveId" clId="{8035CE17-C502-46E3-A3A7-C6BF32D6BF66}" dt="2023-11-16T11:35:43.815" v="480" actId="478"/>
          <ac:picMkLst>
            <pc:docMk/>
            <pc:sldMk cId="3460918249" sldId="492"/>
            <ac:picMk id="4" creationId="{1BDA5B33-EC7A-0ABF-E978-CB0F79B5DC28}"/>
          </ac:picMkLst>
        </pc:picChg>
        <pc:picChg chg="add mod">
          <ac:chgData name="Dionisio Buendía-Carrillo" userId="0d9ad0d7958450a4" providerId="LiveId" clId="{8035CE17-C502-46E3-A3A7-C6BF32D6BF66}" dt="2023-11-16T11:04:35.752" v="77" actId="1076"/>
          <ac:picMkLst>
            <pc:docMk/>
            <pc:sldMk cId="3460918249" sldId="492"/>
            <ac:picMk id="7" creationId="{FCC9DAF7-EAF4-2C41-08D8-0421003FEFD1}"/>
          </ac:picMkLst>
        </pc:picChg>
        <pc:picChg chg="add del mod">
          <ac:chgData name="Dionisio Buendía-Carrillo" userId="0d9ad0d7958450a4" providerId="LiveId" clId="{8035CE17-C502-46E3-A3A7-C6BF32D6BF66}" dt="2023-11-16T11:06:19.717" v="83" actId="478"/>
          <ac:picMkLst>
            <pc:docMk/>
            <pc:sldMk cId="3460918249" sldId="492"/>
            <ac:picMk id="9" creationId="{9B92D752-E9FA-FE8D-FFED-8DE091242585}"/>
          </ac:picMkLst>
        </pc:picChg>
        <pc:picChg chg="add del mod">
          <ac:chgData name="Dionisio Buendía-Carrillo" userId="0d9ad0d7958450a4" providerId="LiveId" clId="{8035CE17-C502-46E3-A3A7-C6BF32D6BF66}" dt="2023-11-16T11:35:42.613" v="479" actId="478"/>
          <ac:picMkLst>
            <pc:docMk/>
            <pc:sldMk cId="3460918249" sldId="492"/>
            <ac:picMk id="13" creationId="{25C95902-3B78-365E-AB3B-1883632928DB}"/>
          </ac:picMkLst>
        </pc:picChg>
      </pc:sldChg>
      <pc:sldChg chg="add del">
        <pc:chgData name="Dionisio Buendía-Carrillo" userId="0d9ad0d7958450a4" providerId="LiveId" clId="{8035CE17-C502-46E3-A3A7-C6BF32D6BF66}" dt="2023-11-16T08:17:49.221" v="4" actId="47"/>
        <pc:sldMkLst>
          <pc:docMk/>
          <pc:sldMk cId="1000426953" sldId="493"/>
        </pc:sldMkLst>
      </pc:sldChg>
      <pc:sldChg chg="addSp modSp add mod ord">
        <pc:chgData name="Dionisio Buendía-Carrillo" userId="0d9ad0d7958450a4" providerId="LiveId" clId="{8035CE17-C502-46E3-A3A7-C6BF32D6BF66}" dt="2023-11-16T08:24:28.844" v="60"/>
        <pc:sldMkLst>
          <pc:docMk/>
          <pc:sldMk cId="2347351865" sldId="493"/>
        </pc:sldMkLst>
        <pc:spChg chg="add mod">
          <ac:chgData name="Dionisio Buendía-Carrillo" userId="0d9ad0d7958450a4" providerId="LiveId" clId="{8035CE17-C502-46E3-A3A7-C6BF32D6BF66}" dt="2023-11-16T08:23:07.877" v="53" actId="20577"/>
          <ac:spMkLst>
            <pc:docMk/>
            <pc:sldMk cId="2347351865" sldId="493"/>
            <ac:spMk id="5" creationId="{1E3A4925-BC3A-9637-98C2-C15477C7CEC7}"/>
          </ac:spMkLst>
        </pc:spChg>
        <pc:picChg chg="add mod">
          <ac:chgData name="Dionisio Buendía-Carrillo" userId="0d9ad0d7958450a4" providerId="LiveId" clId="{8035CE17-C502-46E3-A3A7-C6BF32D6BF66}" dt="2023-11-16T08:22:50.417" v="50" actId="1076"/>
          <ac:picMkLst>
            <pc:docMk/>
            <pc:sldMk cId="2347351865" sldId="493"/>
            <ac:picMk id="4" creationId="{225D5B9D-1D31-749F-9469-821B8C009B9A}"/>
          </ac:picMkLst>
        </pc:picChg>
        <pc:picChg chg="add mod modCrop">
          <ac:chgData name="Dionisio Buendía-Carrillo" userId="0d9ad0d7958450a4" providerId="LiveId" clId="{8035CE17-C502-46E3-A3A7-C6BF32D6BF66}" dt="2023-11-16T08:24:15.961" v="58" actId="732"/>
          <ac:picMkLst>
            <pc:docMk/>
            <pc:sldMk cId="2347351865" sldId="493"/>
            <ac:picMk id="7" creationId="{46997395-1CF9-2D0C-34AD-CF4A7002E229}"/>
          </ac:picMkLst>
        </pc:picChg>
      </pc:sldChg>
      <pc:sldChg chg="addSp delSp modSp add mod">
        <pc:chgData name="Dionisio Buendía-Carrillo" userId="0d9ad0d7958450a4" providerId="LiveId" clId="{8035CE17-C502-46E3-A3A7-C6BF32D6BF66}" dt="2023-11-16T08:20:42.115" v="47" actId="1076"/>
        <pc:sldMkLst>
          <pc:docMk/>
          <pc:sldMk cId="837316867" sldId="494"/>
        </pc:sldMkLst>
        <pc:spChg chg="del mod">
          <ac:chgData name="Dionisio Buendía-Carrillo" userId="0d9ad0d7958450a4" providerId="LiveId" clId="{8035CE17-C502-46E3-A3A7-C6BF32D6BF66}" dt="2023-11-16T08:20:35.673" v="45" actId="478"/>
          <ac:spMkLst>
            <pc:docMk/>
            <pc:sldMk cId="837316867" sldId="494"/>
            <ac:spMk id="3" creationId="{2C4B67E2-514C-D3D9-6380-7699708832C5}"/>
          </ac:spMkLst>
        </pc:spChg>
        <pc:spChg chg="mod">
          <ac:chgData name="Dionisio Buendía-Carrillo" userId="0d9ad0d7958450a4" providerId="LiveId" clId="{8035CE17-C502-46E3-A3A7-C6BF32D6BF66}" dt="2023-11-16T08:19:47.585" v="41" actId="20577"/>
          <ac:spMkLst>
            <pc:docMk/>
            <pc:sldMk cId="837316867" sldId="494"/>
            <ac:spMk id="5122" creationId="{00000000-0000-0000-0000-000000000000}"/>
          </ac:spMkLst>
        </pc:spChg>
        <pc:picChg chg="add mod">
          <ac:chgData name="Dionisio Buendía-Carrillo" userId="0d9ad0d7958450a4" providerId="LiveId" clId="{8035CE17-C502-46E3-A3A7-C6BF32D6BF66}" dt="2023-11-16T08:20:39.130" v="46" actId="1076"/>
          <ac:picMkLst>
            <pc:docMk/>
            <pc:sldMk cId="837316867" sldId="494"/>
            <ac:picMk id="4" creationId="{33DA93E6-29EB-3425-DE1E-0811D2531F3E}"/>
          </ac:picMkLst>
        </pc:picChg>
        <pc:picChg chg="add mod">
          <ac:chgData name="Dionisio Buendía-Carrillo" userId="0d9ad0d7958450a4" providerId="LiveId" clId="{8035CE17-C502-46E3-A3A7-C6BF32D6BF66}" dt="2023-11-16T08:20:42.115" v="47" actId="1076"/>
          <ac:picMkLst>
            <pc:docMk/>
            <pc:sldMk cId="837316867" sldId="494"/>
            <ac:picMk id="6" creationId="{769FB20A-2F3B-80DF-5142-AA4EAD6FB7E3}"/>
          </ac:picMkLst>
        </pc:picChg>
      </pc:sldChg>
      <pc:sldChg chg="add del">
        <pc:chgData name="Dionisio Buendía-Carrillo" userId="0d9ad0d7958450a4" providerId="LiveId" clId="{8035CE17-C502-46E3-A3A7-C6BF32D6BF66}" dt="2023-11-16T08:17:51.435" v="5" actId="47"/>
        <pc:sldMkLst>
          <pc:docMk/>
          <pc:sldMk cId="2306189656" sldId="494"/>
        </pc:sldMkLst>
      </pc:sldChg>
      <pc:sldChg chg="addSp delSp modSp add mod">
        <pc:chgData name="Dionisio Buendía-Carrillo" userId="0d9ad0d7958450a4" providerId="LiveId" clId="{8035CE17-C502-46E3-A3A7-C6BF32D6BF66}" dt="2023-11-16T11:22:37.496" v="130" actId="1076"/>
        <pc:sldMkLst>
          <pc:docMk/>
          <pc:sldMk cId="4196683273" sldId="495"/>
        </pc:sldMkLst>
        <pc:picChg chg="del">
          <ac:chgData name="Dionisio Buendía-Carrillo" userId="0d9ad0d7958450a4" providerId="LiveId" clId="{8035CE17-C502-46E3-A3A7-C6BF32D6BF66}" dt="2023-11-16T11:08:57.204" v="85" actId="478"/>
          <ac:picMkLst>
            <pc:docMk/>
            <pc:sldMk cId="4196683273" sldId="495"/>
            <ac:picMk id="4" creationId="{1BDA5B33-EC7A-0ABF-E978-CB0F79B5DC28}"/>
          </ac:picMkLst>
        </pc:picChg>
        <pc:picChg chg="add del mod">
          <ac:chgData name="Dionisio Buendía-Carrillo" userId="0d9ad0d7958450a4" providerId="LiveId" clId="{8035CE17-C502-46E3-A3A7-C6BF32D6BF66}" dt="2023-11-16T11:14:50.138" v="116" actId="478"/>
          <ac:picMkLst>
            <pc:docMk/>
            <pc:sldMk cId="4196683273" sldId="495"/>
            <ac:picMk id="5" creationId="{5BBB1C5C-730F-521B-EC00-5C4760032F6C}"/>
          </ac:picMkLst>
        </pc:picChg>
        <pc:picChg chg="add del mod">
          <ac:chgData name="Dionisio Buendía-Carrillo" userId="0d9ad0d7958450a4" providerId="LiveId" clId="{8035CE17-C502-46E3-A3A7-C6BF32D6BF66}" dt="2023-11-16T11:21:53.543" v="125" actId="478"/>
          <ac:picMkLst>
            <pc:docMk/>
            <pc:sldMk cId="4196683273" sldId="495"/>
            <ac:picMk id="8" creationId="{FB9BE4CE-4238-8E41-5BA1-5B88CB79CB42}"/>
          </ac:picMkLst>
        </pc:picChg>
        <pc:picChg chg="add mod">
          <ac:chgData name="Dionisio Buendía-Carrillo" userId="0d9ad0d7958450a4" providerId="LiveId" clId="{8035CE17-C502-46E3-A3A7-C6BF32D6BF66}" dt="2023-11-16T11:22:37.496" v="130" actId="1076"/>
          <ac:picMkLst>
            <pc:docMk/>
            <pc:sldMk cId="4196683273" sldId="495"/>
            <ac:picMk id="10" creationId="{1A8C0B26-7570-0FBD-F139-6E24A3F1A3E5}"/>
          </ac:picMkLst>
        </pc:picChg>
      </pc:sldChg>
      <pc:sldChg chg="addSp delSp modSp add del mod">
        <pc:chgData name="Dionisio Buendía-Carrillo" userId="0d9ad0d7958450a4" providerId="LiveId" clId="{8035CE17-C502-46E3-A3A7-C6BF32D6BF66}" dt="2023-11-16T11:31:03.668" v="136" actId="2696"/>
        <pc:sldMkLst>
          <pc:docMk/>
          <pc:sldMk cId="2784166934" sldId="496"/>
        </pc:sldMkLst>
        <pc:picChg chg="add mod">
          <ac:chgData name="Dionisio Buendía-Carrillo" userId="0d9ad0d7958450a4" providerId="LiveId" clId="{8035CE17-C502-46E3-A3A7-C6BF32D6BF66}" dt="2023-11-16T11:17:02.828" v="124" actId="1076"/>
          <ac:picMkLst>
            <pc:docMk/>
            <pc:sldMk cId="2784166934" sldId="496"/>
            <ac:picMk id="4" creationId="{B75D89F7-AF34-68B0-66AC-33A5525BAB1D}"/>
          </ac:picMkLst>
        </pc:picChg>
        <pc:picChg chg="del">
          <ac:chgData name="Dionisio Buendía-Carrillo" userId="0d9ad0d7958450a4" providerId="LiveId" clId="{8035CE17-C502-46E3-A3A7-C6BF32D6BF66}" dt="2023-11-16T11:16:28.697" v="121" actId="478"/>
          <ac:picMkLst>
            <pc:docMk/>
            <pc:sldMk cId="2784166934" sldId="496"/>
            <ac:picMk id="8" creationId="{FB9BE4CE-4238-8E41-5BA1-5B88CB79CB4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eaLnBrk="1" hangingPunct="1">
              <a:defRPr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6" y="1"/>
            <a:ext cx="2944813" cy="4963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eaLnBrk="1" hangingPunct="1">
              <a:defRPr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DF7AEE2-91FF-4DF5-9B08-3D13841C07D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948827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eaLnBrk="1" hangingPunct="1">
              <a:defRPr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6" y="1"/>
            <a:ext cx="2944813" cy="4963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4355"/>
            <a:ext cx="5435600" cy="44669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eaLnBrk="1" hangingPunct="1">
              <a:defRPr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8F56DBD-B9A3-4FE9-A923-7A0237B99EA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26870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1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8136034-62B5-908A-0069-DDCDC7A87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xmlns="" id="{687BA9AD-99B7-215D-C717-35803A7F2E7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10</a:t>
            </a:fld>
            <a:endParaRPr lang="es-ES" altLang="es-ES" b="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xmlns="" id="{87761E17-FAE8-7130-D833-44BC34AA92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xmlns="" id="{F430572C-DCB9-CFBA-829E-ED772A850C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6456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8136034-62B5-908A-0069-DDCDC7A87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xmlns="" id="{687BA9AD-99B7-215D-C717-35803A7F2E7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11</a:t>
            </a:fld>
            <a:endParaRPr lang="es-ES" altLang="es-ES" b="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xmlns="" id="{87761E17-FAE8-7130-D833-44BC34AA92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xmlns="" id="{F430572C-DCB9-CFBA-829E-ED772A850C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645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12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13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14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15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16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17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18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19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2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20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21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22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23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24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25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26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27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28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29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3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30</a:t>
            </a:fld>
            <a:endParaRPr lang="es-ES" altLang="es-ES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9B2F2C3-02A1-490B-6365-812994DC7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xmlns="" id="{C55A5BB2-1AC4-6922-EBF9-F06CB83E0B0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31</a:t>
            </a:fld>
            <a:endParaRPr lang="es-ES" altLang="es-ES" b="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xmlns="" id="{3CD3885F-A3BD-1E6C-D791-1609761473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xmlns="" id="{8C9ECD75-EACC-65B5-5A16-E37AC6BA2A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91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5028C17-FBE9-7C6A-C2BD-D5E1E3D56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xmlns="" id="{DAE2C95E-1520-366B-B856-B91ECE6E474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4</a:t>
            </a:fld>
            <a:endParaRPr lang="es-ES" altLang="es-ES" b="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xmlns="" id="{6EBA7CE4-82D4-8646-C4C2-C97DCE73EB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xmlns="" id="{EDE62825-95C7-1B31-C316-B8E869FCC7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492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8CC95B8-CF1E-BBC6-EDB0-8E7EFEA41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xmlns="" id="{9C8B90D8-F4A2-6FFC-F576-E6560DB95C2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5</a:t>
            </a:fld>
            <a:endParaRPr lang="es-ES" altLang="es-ES" b="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xmlns="" id="{40892DF9-B3A6-4192-C5CC-B4C786EE21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xmlns="" id="{81DEE802-51E8-C8EE-4446-18159E10E7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064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ED09816-2809-F21B-962A-FEA6844E5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xmlns="" id="{FAABFE50-D0D1-F222-F25A-91DC7ACDF99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6</a:t>
            </a:fld>
            <a:endParaRPr lang="es-ES" altLang="es-ES" b="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xmlns="" id="{2E136E33-4888-2BA7-BE5F-FC198B7726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xmlns="" id="{304B4E31-CB51-AA6A-02B4-A5806F38F4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7568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A3AEBB5-61E2-182D-A282-C2926CEF8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xmlns="" id="{A2D8AB27-2071-115C-0FC7-384C78B2C5A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7</a:t>
            </a:fld>
            <a:endParaRPr lang="es-ES" altLang="es-ES" b="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xmlns="" id="{92A42B94-5FC8-F192-8279-BBD6440FEF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xmlns="" id="{89398A31-F742-C80E-483A-9DA624D3BD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6664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8136034-62B5-908A-0069-DDCDC7A87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xmlns="" id="{687BA9AD-99B7-215D-C717-35803A7F2E7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8</a:t>
            </a:fld>
            <a:endParaRPr lang="es-ES" altLang="es-ES" b="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xmlns="" id="{87761E17-FAE8-7130-D833-44BC34AA92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xmlns="" id="{F430572C-DCB9-CFBA-829E-ED772A850C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6456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8136034-62B5-908A-0069-DDCDC7A87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xmlns="" id="{687BA9AD-99B7-215D-C717-35803A7F2E7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6" y="9428711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6" tIns="45333" rIns="90666" bIns="45333" anchor="b"/>
          <a:lstStyle/>
          <a:p>
            <a:pPr algn="r"/>
            <a:fld id="{3DD4EC91-5CB9-4A1D-AFB8-277F7836A81B}" type="slidenum">
              <a:rPr lang="es-ES" altLang="es-ES" b="0"/>
              <a:pPr algn="r"/>
              <a:t>9</a:t>
            </a:fld>
            <a:endParaRPr lang="es-ES" altLang="es-ES" b="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xmlns="" id="{87761E17-FAE8-7130-D833-44BC34AA92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xmlns="" id="{F430572C-DCB9-CFBA-829E-ED772A850C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es-E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645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357B4-E3C7-41B6-91E4-D66228EB19F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FCAF3-5385-4C15-849A-8C55A41C347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0DEC0-FE4A-4202-9023-751F159B473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03CC4-3C7B-4648-A347-2AFA0D24E52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6590D-4EF2-4EEF-866B-532986FC01B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A4E5E-CA91-43BB-B4A0-A4A445270D7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0B264-8B0B-4337-9459-1133920D73A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BD0B4-8704-4B94-8788-C35A42D3A4A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8E18C-D6E1-44ED-8B2C-13EFBF212FE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49344-D411-40B3-AA14-7BE4E13D94B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3F72A-CC80-4801-A8A7-D0F7F314A59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1C6AE2E-887E-4C8F-A72B-979BD572F08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1027" name="Rectangle 8"/>
          <p:cNvSpPr>
            <a:spLocks noChangeArrowheads="1"/>
          </p:cNvSpPr>
          <p:nvPr/>
        </p:nvSpPr>
        <p:spPr bwMode="auto">
          <a:xfrm rot="-5400000">
            <a:off x="4189412" y="-4189412"/>
            <a:ext cx="765175" cy="9144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defRPr/>
            </a:pPr>
            <a:endParaRPr lang="es-ES" altLang="es-ES"/>
          </a:p>
        </p:txBody>
      </p:sp>
      <p:sp>
        <p:nvSpPr>
          <p:cNvPr id="1028" name="Rectangle 9"/>
          <p:cNvSpPr>
            <a:spLocks noChangeArrowheads="1"/>
          </p:cNvSpPr>
          <p:nvPr/>
        </p:nvSpPr>
        <p:spPr bwMode="auto">
          <a:xfrm>
            <a:off x="0" y="0"/>
            <a:ext cx="900113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defRPr/>
            </a:pPr>
            <a:endParaRPr lang="es-ES" altLang="es-ES"/>
          </a:p>
        </p:txBody>
      </p:sp>
      <p:pic>
        <p:nvPicPr>
          <p:cNvPr id="2" name="Picture 4" descr="Descarga de elementos de identidad visual corporativa UGR: logo UGR en  todas sus versiones | Canal UGR">
            <a:extLst>
              <a:ext uri="{FF2B5EF4-FFF2-40B4-BE49-F238E27FC236}">
                <a16:creationId xmlns:a16="http://schemas.microsoft.com/office/drawing/2014/main" xmlns="" id="{EFB89C35-149A-E3D6-E106-61A1C691742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4564"/>
            <a:ext cx="2248800" cy="765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87624" y="836712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ANÁLISIS DE VIABILIDAD TÉCNICO-AMBIENTAL Y ECONÓMICO-FINANCIERA DE LA PUESTA EN FUNCIONAMIENTO DEL CORREDOR FERROVIARIO 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LORCA-GUADIX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/>
            </a:r>
            <a:br>
              <a:rPr lang="es-ES" altLang="es-ES" sz="18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/>
            </a:r>
            <a:br>
              <a:rPr lang="es-ES" altLang="es-ES" sz="18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>Granada</a:t>
            </a:r>
            <a:r>
              <a:rPr lang="es-ES" altLang="es-ES" sz="1800" b="1">
                <a:solidFill>
                  <a:schemeClr val="tx1"/>
                </a:solidFill>
              </a:rPr>
              <a:t>, </a:t>
            </a:r>
            <a:r>
              <a:rPr lang="es-ES" altLang="es-ES" sz="1800" b="1" smtClean="0">
                <a:solidFill>
                  <a:schemeClr val="tx1"/>
                </a:solidFill>
              </a:rPr>
              <a:t>24 de junio 2026</a:t>
            </a:r>
            <a:r>
              <a:rPr lang="es-ES" altLang="es-ES" sz="1800" b="1" dirty="0">
                <a:solidFill>
                  <a:schemeClr val="tx1"/>
                </a:solidFill>
              </a:rPr>
              <a:t/>
            </a:r>
            <a:br>
              <a:rPr lang="es-ES" altLang="es-ES" sz="18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/>
            </a:r>
            <a:br>
              <a:rPr lang="es-ES" altLang="es-ES" sz="18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/>
            </a:r>
            <a:br>
              <a:rPr lang="es-ES" altLang="es-ES" sz="18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/>
            </a:r>
            <a:br>
              <a:rPr lang="es-ES" altLang="es-ES" sz="18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/>
            </a:r>
            <a:br>
              <a:rPr lang="es-ES" altLang="es-ES" sz="18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/>
            </a:r>
            <a:br>
              <a:rPr lang="es-ES" altLang="es-ES" sz="18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/>
            </a:r>
            <a:br>
              <a:rPr lang="es-ES" altLang="es-ES" sz="1800" b="1" dirty="0">
                <a:solidFill>
                  <a:schemeClr val="tx1"/>
                </a:solidFill>
              </a:rPr>
            </a:br>
            <a:endParaRPr lang="es-ES" altLang="es-ES" sz="18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1</a:t>
            </a:fld>
            <a:endParaRPr lang="es-ES" altLang="es-ES" sz="1400" b="0"/>
          </a:p>
        </p:txBody>
      </p:sp>
      <p:sp>
        <p:nvSpPr>
          <p:cNvPr id="44034" name="AutoShape 2" descr="DIPUTACIÓN DE GRA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050" name="Picture 2" descr="DIPUTACIÓN DE GRANADA">
            <a:extLst>
              <a:ext uri="{FF2B5EF4-FFF2-40B4-BE49-F238E27FC236}">
                <a16:creationId xmlns:a16="http://schemas.microsoft.com/office/drawing/2014/main" xmlns="" id="{EF678EFC-D37A-B52C-7069-756F45624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548680"/>
            <a:ext cx="3062114" cy="2041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4107114-73AB-D218-E236-BE9DC6BC3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6FEA3EFC-64AB-5E0D-404F-342D4CED4C5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836712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s-ES" altLang="es-ES" sz="2000" b="1" dirty="0">
                <a:solidFill>
                  <a:schemeClr val="tx1"/>
                </a:solidFill>
              </a:rPr>
              <a:t>ANÁLISIS DESCRIPTIVO DEL ESTUDIO PREVIO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s-ES" alt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endParaRPr lang="es-ES" altLang="es-ES" sz="18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>
            <a:extLst>
              <a:ext uri="{FF2B5EF4-FFF2-40B4-BE49-F238E27FC236}">
                <a16:creationId xmlns:a16="http://schemas.microsoft.com/office/drawing/2014/main" xmlns="" id="{D699501D-FF72-B41D-BC39-0DC040F33409}"/>
              </a:ext>
            </a:extLst>
          </p:cNvPr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10</a:t>
            </a:fld>
            <a:endParaRPr lang="es-ES" altLang="es-ES" sz="1400" b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074224BB-6185-C6AB-F80A-65797FAC2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000800"/>
              </p:ext>
            </p:extLst>
          </p:nvPr>
        </p:nvGraphicFramePr>
        <p:xfrm>
          <a:off x="1475656" y="1844825"/>
          <a:ext cx="6912768" cy="4740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7386">
                  <a:extLst>
                    <a:ext uri="{9D8B030D-6E8A-4147-A177-3AD203B41FA5}">
                      <a16:colId xmlns:a16="http://schemas.microsoft.com/office/drawing/2014/main" xmlns="" val="913079677"/>
                    </a:ext>
                  </a:extLst>
                </a:gridCol>
                <a:gridCol w="2673174">
                  <a:extLst>
                    <a:ext uri="{9D8B030D-6E8A-4147-A177-3AD203B41FA5}">
                      <a16:colId xmlns:a16="http://schemas.microsoft.com/office/drawing/2014/main" xmlns="" val="3357946905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241313071"/>
                    </a:ext>
                  </a:extLst>
                </a:gridCol>
              </a:tblGrid>
              <a:tr h="469793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ALTERNATIVAS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VAN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TIR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5828135"/>
                  </a:ext>
                </a:extLst>
              </a:tr>
              <a:tr h="519503">
                <a:tc gridSpan="3">
                  <a:txBody>
                    <a:bodyPr/>
                    <a:lstStyle/>
                    <a:p>
                      <a:pPr algn="ctr"/>
                      <a:r>
                        <a:rPr lang="es-ES" sz="1600" b="1" u="sng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RENTABILIDAD</a:t>
                      </a:r>
                      <a:r>
                        <a:rPr lang="es-ES" sz="1600" b="1" u="sng" baseline="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 FINANCIERA </a:t>
                      </a:r>
                      <a:r>
                        <a:rPr lang="es-ES" sz="1600" b="1" baseline="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CONJUNTA (ADMINISTRADOR, EMPRESAS VIAJEROS Y MERCANCÍAS)</a:t>
                      </a:r>
                      <a:endParaRPr lang="es-ES" sz="1600" b="1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72470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1. Corredor Norte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- 2.250,71</a:t>
                      </a:r>
                      <a:r>
                        <a:rPr lang="es-ES" sz="1600" b="1" baseline="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 M€</a:t>
                      </a:r>
                      <a:endParaRPr lang="es-ES" sz="1600" b="1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-</a:t>
                      </a:r>
                      <a:r>
                        <a:rPr lang="es-ES" sz="1600" b="1" baseline="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 5,03%</a:t>
                      </a:r>
                      <a:endParaRPr lang="es-ES" sz="1600" b="1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5380656"/>
                  </a:ext>
                </a:extLst>
              </a:tr>
              <a:tr h="1073811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2. Corredor Central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-</a:t>
                      </a:r>
                      <a:r>
                        <a:rPr lang="es-ES" sz="1600" b="1" baseline="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 1.727,20 M€</a:t>
                      </a:r>
                      <a:endParaRPr lang="es-ES" sz="1600" b="1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-3.94%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64710660"/>
                  </a:ext>
                </a:extLst>
              </a:tr>
              <a:tr h="1073811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3. Corredor Central, bis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-</a:t>
                      </a:r>
                      <a:r>
                        <a:rPr lang="es-ES" sz="1600" b="1" baseline="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 1.884,78 M€</a:t>
                      </a:r>
                      <a:endParaRPr lang="es-ES" sz="1600" b="1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-4,21%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21230510"/>
                  </a:ext>
                </a:extLst>
              </a:tr>
              <a:tr h="671132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4. Corredor Sur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-1.900,32 M€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- 3,70%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97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214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4107114-73AB-D218-E236-BE9DC6BC3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6FEA3EFC-64AB-5E0D-404F-342D4CED4C5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836712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ANÁLISIS DESCRIPTIVO DEL ESTUDIO PREVIO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s-ES" alt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endParaRPr lang="es-ES" altLang="es-ES" sz="18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>
            <a:extLst>
              <a:ext uri="{FF2B5EF4-FFF2-40B4-BE49-F238E27FC236}">
                <a16:creationId xmlns:a16="http://schemas.microsoft.com/office/drawing/2014/main" xmlns="" id="{D699501D-FF72-B41D-BC39-0DC040F33409}"/>
              </a:ext>
            </a:extLst>
          </p:cNvPr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11</a:t>
            </a:fld>
            <a:endParaRPr lang="es-ES" altLang="es-ES" sz="1400" b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074224BB-6185-C6AB-F80A-65797FAC2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670200"/>
              </p:ext>
            </p:extLst>
          </p:nvPr>
        </p:nvGraphicFramePr>
        <p:xfrm>
          <a:off x="1475656" y="1844825"/>
          <a:ext cx="6912768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7386">
                  <a:extLst>
                    <a:ext uri="{9D8B030D-6E8A-4147-A177-3AD203B41FA5}">
                      <a16:colId xmlns:a16="http://schemas.microsoft.com/office/drawing/2014/main" xmlns="" val="913079677"/>
                    </a:ext>
                  </a:extLst>
                </a:gridCol>
                <a:gridCol w="2673174">
                  <a:extLst>
                    <a:ext uri="{9D8B030D-6E8A-4147-A177-3AD203B41FA5}">
                      <a16:colId xmlns:a16="http://schemas.microsoft.com/office/drawing/2014/main" xmlns="" val="3357946905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241313071"/>
                    </a:ext>
                  </a:extLst>
                </a:gridCol>
              </a:tblGrid>
              <a:tr h="469793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ALTERNATIVAS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VAN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TIR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5828135"/>
                  </a:ext>
                </a:extLst>
              </a:tr>
              <a:tr h="519503">
                <a:tc gridSpan="3">
                  <a:txBody>
                    <a:bodyPr/>
                    <a:lstStyle/>
                    <a:p>
                      <a:pPr algn="ctr"/>
                      <a:r>
                        <a:rPr lang="es-ES" sz="1600" b="1" u="sng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RENTABILIDAD SOCIOECONÓMICA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72470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1. Corredor Norte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- 1.289,45</a:t>
                      </a:r>
                      <a:r>
                        <a:rPr lang="es-ES" sz="1600" b="1" baseline="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 M€</a:t>
                      </a:r>
                      <a:endParaRPr lang="es-ES" sz="1600" b="1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2,06%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5380656"/>
                  </a:ext>
                </a:extLst>
              </a:tr>
              <a:tr h="1073811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2. Corredor Central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- 1.032,15 M€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1,26%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64710660"/>
                  </a:ext>
                </a:extLst>
              </a:tr>
              <a:tr h="1073811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3. Corredor Central, bis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-1.148,07 M€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1,53%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21230510"/>
                  </a:ext>
                </a:extLst>
              </a:tr>
              <a:tr h="671132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4. Corredor Sur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-1.149,95 M€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1,33%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97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66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CONCLUSIÓN ALCANZADA POR EL ESTUDIO PREVIO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1</a:t>
            </a:r>
            <a:r>
              <a:rPr lang="es-ES" altLang="es-ES" sz="2400" b="1" dirty="0">
                <a:solidFill>
                  <a:schemeClr val="tx1"/>
                </a:solidFill>
              </a:rPr>
              <a:t>. Los resultados del análisis de demanda y de rentabilidad socioeconómica </a:t>
            </a:r>
            <a:r>
              <a:rPr lang="es-ES" altLang="es-ES" sz="2400" b="1" u="sng" dirty="0">
                <a:solidFill>
                  <a:schemeClr val="tx1"/>
                </a:solidFill>
              </a:rPr>
              <a:t>no justifican </a:t>
            </a:r>
            <a:r>
              <a:rPr lang="es-ES" altLang="es-ES" sz="2400" b="1" dirty="0">
                <a:solidFill>
                  <a:schemeClr val="tx1"/>
                </a:solidFill>
              </a:rPr>
              <a:t>el desarrollo de ninguna de las 4 alternativas.</a:t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>2. La nueva conexión Lorca-Guadix </a:t>
            </a:r>
            <a:r>
              <a:rPr lang="es-ES" altLang="es-ES" sz="2400" b="1" u="sng" dirty="0">
                <a:solidFill>
                  <a:schemeClr val="tx1"/>
                </a:solidFill>
              </a:rPr>
              <a:t>no contribuiría </a:t>
            </a:r>
            <a:r>
              <a:rPr lang="es-ES" altLang="es-ES" sz="2400" b="1" dirty="0">
                <a:solidFill>
                  <a:schemeClr val="tx1"/>
                </a:solidFill>
              </a:rPr>
              <a:t>a conseguir los objetivos previstos en la planificación estratégica actual (Corredores Mediterráneo y Atlántico)</a:t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/>
            </a:r>
            <a:br>
              <a:rPr lang="es-ES" altLang="es-ES" sz="1800" b="1" dirty="0">
                <a:solidFill>
                  <a:schemeClr val="tx1"/>
                </a:solidFill>
              </a:rPr>
            </a:br>
            <a:endParaRPr lang="es-ES" altLang="es-ES" sz="18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12</a:t>
            </a:fld>
            <a:endParaRPr lang="es-ES" altLang="es-ES" sz="1400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NUESTRA METODOLOGÍA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>- </a:t>
            </a:r>
            <a:r>
              <a:rPr lang="es-ES" altLang="es-ES" sz="2400" b="1" u="sng" dirty="0">
                <a:solidFill>
                  <a:schemeClr val="tx1"/>
                </a:solidFill>
              </a:rPr>
              <a:t>Contraste</a:t>
            </a:r>
            <a:r>
              <a:rPr lang="es-ES" altLang="es-ES" sz="2400" b="1" dirty="0">
                <a:solidFill>
                  <a:schemeClr val="tx1"/>
                </a:solidFill>
              </a:rPr>
              <a:t> de metodología y criterios empleados en el Estudio Previo con el enfoque planteado en:</a:t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>	- Pronunciamientos oficiales (UE, Gobierno 	de España).</a:t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>	- Referencias bibliográficas</a:t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>	- Prácticas generalmente aceptadas 	</a:t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>	- Otros estudios del propio MTMS</a:t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>- </a:t>
            </a:r>
            <a:r>
              <a:rPr lang="es-ES" altLang="es-ES" sz="2400" b="1" u="sng" dirty="0">
                <a:solidFill>
                  <a:schemeClr val="tx1"/>
                </a:solidFill>
              </a:rPr>
              <a:t>Análisis de fiabilidad y representatividad </a:t>
            </a:r>
            <a:r>
              <a:rPr lang="es-ES" altLang="es-ES" sz="2400" b="1" dirty="0">
                <a:solidFill>
                  <a:schemeClr val="tx1"/>
                </a:solidFill>
              </a:rPr>
              <a:t>de las fuentes de datos tratados en el Estudio Previo para alcanzar la conclusión de inviabilidad</a:t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/>
            </a:r>
            <a:br>
              <a:rPr lang="es-ES" altLang="es-ES" sz="18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/>
            </a:r>
            <a:br>
              <a:rPr lang="es-ES" altLang="es-ES" sz="1800" b="1" dirty="0">
                <a:solidFill>
                  <a:schemeClr val="tx1"/>
                </a:solidFill>
              </a:rPr>
            </a:br>
            <a:endParaRPr lang="es-ES" altLang="es-ES" sz="18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13</a:t>
            </a:fld>
            <a:endParaRPr lang="es-ES" altLang="es-ES" sz="1400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NUESTRA CONCLUSIÓN GENERAL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>- El contenido del Estudio Previo </a:t>
            </a:r>
            <a:r>
              <a:rPr lang="es-ES" altLang="es-ES" sz="2400" b="1" u="sng" dirty="0">
                <a:solidFill>
                  <a:schemeClr val="tx1"/>
                </a:solidFill>
              </a:rPr>
              <a:t>no resulta suficiente y adecuado</a:t>
            </a:r>
            <a:r>
              <a:rPr lang="es-ES" altLang="es-ES" sz="2400" b="1" dirty="0">
                <a:solidFill>
                  <a:schemeClr val="tx1"/>
                </a:solidFill>
              </a:rPr>
              <a:t> para soportar la decisión de no poner en funcionamiento el Corredor, por las debilidades y carencias de su </a:t>
            </a:r>
            <a:r>
              <a:rPr lang="es-ES" altLang="es-ES" sz="2400" b="1" u="sng" dirty="0">
                <a:solidFill>
                  <a:schemeClr val="tx1"/>
                </a:solidFill>
              </a:rPr>
              <a:t>metodología y fuentes de datos</a:t>
            </a:r>
            <a:r>
              <a:rPr lang="es-ES" altLang="es-ES" sz="2400" b="1" dirty="0">
                <a:solidFill>
                  <a:schemeClr val="tx1"/>
                </a:solidFill>
              </a:rPr>
              <a:t>.</a:t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>- La conclusión de inviabilidad no es consistente, pues está basada en resultados numéricos con serios </a:t>
            </a:r>
            <a:r>
              <a:rPr lang="es-ES" altLang="es-ES" sz="2400" b="1" u="sng" dirty="0">
                <a:solidFill>
                  <a:schemeClr val="tx1"/>
                </a:solidFill>
              </a:rPr>
              <a:t>problemas de fiabilidad y representatividad</a:t>
            </a:r>
            <a:r>
              <a:rPr lang="es-ES" altLang="es-ES" sz="2400" b="1" dirty="0">
                <a:solidFill>
                  <a:schemeClr val="tx1"/>
                </a:solidFill>
              </a:rPr>
              <a:t>.</a:t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/>
            </a:r>
            <a:br>
              <a:rPr lang="es-ES" altLang="es-ES" sz="18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/>
            </a:r>
            <a:br>
              <a:rPr lang="es-ES" altLang="es-ES" sz="1800" b="1" dirty="0">
                <a:solidFill>
                  <a:schemeClr val="tx1"/>
                </a:solidFill>
              </a:rPr>
            </a:br>
            <a:endParaRPr lang="es-ES" altLang="es-ES" sz="18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14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71556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764704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NUESTRAS CONCLUSIONES SOBRE </a:t>
            </a:r>
            <a:r>
              <a:rPr lang="es-ES" altLang="es-ES" sz="2000" b="1" u="sng" dirty="0">
                <a:solidFill>
                  <a:schemeClr val="tx1"/>
                </a:solidFill>
              </a:rPr>
              <a:t>VIABILIDAD TÉCNICO-AMBIENTAL</a:t>
            </a: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200" b="1" u="sng" dirty="0">
                <a:solidFill>
                  <a:schemeClr val="tx1"/>
                </a:solidFill>
              </a:rPr>
              <a:t>Argumentos generales</a:t>
            </a:r>
            <a:br>
              <a:rPr lang="es-ES" altLang="es-ES" sz="2200" b="1" u="sng" dirty="0">
                <a:solidFill>
                  <a:schemeClr val="tx1"/>
                </a:solidFill>
              </a:rPr>
            </a:br>
            <a:r>
              <a:rPr lang="es-ES" altLang="es-ES" sz="2200" b="1" u="sng" dirty="0">
                <a:solidFill>
                  <a:schemeClr val="tx1"/>
                </a:solidFill>
              </a:rPr>
              <a:t/>
            </a:r>
            <a:br>
              <a:rPr lang="es-ES" altLang="es-ES" sz="2200" b="1" u="sng" dirty="0">
                <a:solidFill>
                  <a:schemeClr val="tx1"/>
                </a:solidFill>
              </a:rPr>
            </a:br>
            <a:r>
              <a:rPr lang="es-ES" altLang="es-ES" sz="2200" b="1" dirty="0">
                <a:solidFill>
                  <a:schemeClr val="tx1"/>
                </a:solidFill>
              </a:rPr>
              <a:t>- El Marco Regulatorio empleado es obsoleto,  pues no ha tenido en cuenta los compromisos asumidos por el Gobierno de España ante la Comisión Europea.</a:t>
            </a:r>
            <a:br>
              <a:rPr lang="es-ES" altLang="es-ES" sz="2200" b="1" dirty="0">
                <a:solidFill>
                  <a:schemeClr val="tx1"/>
                </a:solidFill>
              </a:rPr>
            </a:br>
            <a:r>
              <a:rPr lang="es-ES" altLang="es-ES" sz="2200" b="1" dirty="0">
                <a:solidFill>
                  <a:schemeClr val="tx1"/>
                </a:solidFill>
              </a:rPr>
              <a:t/>
            </a:r>
            <a:br>
              <a:rPr lang="es-ES" altLang="es-ES" sz="2200" b="1" dirty="0">
                <a:solidFill>
                  <a:schemeClr val="tx1"/>
                </a:solidFill>
              </a:rPr>
            </a:br>
            <a:r>
              <a:rPr lang="es-ES" altLang="es-ES" sz="2200" b="1" dirty="0">
                <a:solidFill>
                  <a:schemeClr val="tx1"/>
                </a:solidFill>
              </a:rPr>
              <a:t>- Aprobados por Decisión de Ejecución del Consejo, de 17 de octubre de 2023 (ST 13695/2023). Antes de la fecha del Estudio Previo (noviembre 2023).</a:t>
            </a:r>
            <a:br>
              <a:rPr lang="es-ES" altLang="es-ES" sz="2200" b="1" dirty="0">
                <a:solidFill>
                  <a:schemeClr val="tx1"/>
                </a:solidFill>
              </a:rPr>
            </a:br>
            <a:r>
              <a:rPr lang="es-ES" altLang="es-ES" sz="2200" b="1" dirty="0">
                <a:solidFill>
                  <a:schemeClr val="tx1"/>
                </a:solidFill>
              </a:rPr>
              <a:t/>
            </a:r>
            <a:br>
              <a:rPr lang="es-ES" altLang="es-ES" sz="2200" b="1" dirty="0">
                <a:solidFill>
                  <a:schemeClr val="tx1"/>
                </a:solidFill>
              </a:rPr>
            </a:br>
            <a:r>
              <a:rPr lang="es-ES" altLang="es-ES" sz="2200" b="1" dirty="0">
                <a:solidFill>
                  <a:schemeClr val="tx1"/>
                </a:solidFill>
              </a:rPr>
              <a:t>- Destaca el Programa de Apoyo al Transporte Ferroviario, para evitar a los ciudadanos el coste por uso de carreteras. España se comprometió a invertir en Corredores Ferroviarios.</a:t>
            </a:r>
            <a:br>
              <a:rPr lang="es-ES" altLang="es-ES" sz="22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/>
            </a:r>
            <a:br>
              <a:rPr lang="es-ES" altLang="es-ES" sz="1800" b="1" dirty="0">
                <a:solidFill>
                  <a:schemeClr val="tx1"/>
                </a:solidFill>
              </a:rPr>
            </a:br>
            <a:endParaRPr lang="es-ES" altLang="es-ES" sz="18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15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19569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NUESTRAS CONCLUSIONES SOBRE </a:t>
            </a:r>
            <a:r>
              <a:rPr lang="es-ES" altLang="es-ES" sz="2000" b="1" u="sng" dirty="0">
                <a:solidFill>
                  <a:schemeClr val="tx1"/>
                </a:solidFill>
              </a:rPr>
              <a:t>VIABILIDAD TÉCNICO-AMBIENTAL</a:t>
            </a: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>Principales carencias reveladas por el análisis específico</a:t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/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Metodología restrictiva que minimiza los beneficios y maximiza las barreras.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Inconsistencia estratégica y contractual. Cuota modal de mercancías del 1.9%, muy lejos del 10% objetivo de la iniciativa estatal “Mercancías 30”.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Deficiencias metodológicas en la valoración económica. 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</a:t>
            </a:r>
            <a:r>
              <a:rPr lang="es-ES" altLang="es-ES" sz="1400" b="1" dirty="0">
                <a:solidFill>
                  <a:schemeClr val="tx1"/>
                </a:solidFill>
              </a:rPr>
              <a:t>- El análisis coste-beneficio no aplica la internalización de costes 	externos y no contabiliza el beneficio social (3.1 céntimos de € por 	tonelada-Km, que ahorra el tren frente al camión).</a:t>
            </a:r>
            <a:br>
              <a:rPr lang="es-ES" altLang="es-ES" sz="1400" b="1" dirty="0">
                <a:solidFill>
                  <a:schemeClr val="tx1"/>
                </a:solidFill>
              </a:rPr>
            </a:br>
            <a:r>
              <a:rPr lang="es-ES" altLang="es-ES" sz="1400" b="1" dirty="0">
                <a:solidFill>
                  <a:schemeClr val="tx1"/>
                </a:solidFill>
              </a:rPr>
              <a:t>	- El MTMS ha ejecutado inversiones con ratios de inversión más 	altos, que 	han resultado plenamente viables.</a:t>
            </a:r>
            <a:br>
              <a:rPr lang="es-ES" altLang="es-ES" sz="1400" b="1" dirty="0">
                <a:solidFill>
                  <a:schemeClr val="tx1"/>
                </a:solidFill>
              </a:rPr>
            </a:br>
            <a:r>
              <a:rPr lang="es-ES" altLang="es-ES" sz="1400" b="1" dirty="0">
                <a:solidFill>
                  <a:schemeClr val="tx1"/>
                </a:solidFill>
              </a:rPr>
              <a:t>	- Se omiten flujos positivos como el ahorro por el mantenimiento de 	carreteras de tráfico pesado en A-7 y A-92N</a:t>
            </a:r>
            <a:r>
              <a:rPr lang="es-ES" altLang="es-ES" sz="1600" b="1" dirty="0">
                <a:solidFill>
                  <a:schemeClr val="tx1"/>
                </a:solidFill>
              </a:rPr>
              <a:t/>
            </a:r>
            <a:br>
              <a:rPr lang="es-ES" altLang="es-ES" sz="1600" b="1" dirty="0">
                <a:solidFill>
                  <a:schemeClr val="tx1"/>
                </a:solidFill>
              </a:rPr>
            </a:br>
            <a:endParaRPr lang="es-ES" altLang="es-ES" sz="16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16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250855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NUESTRAS CONCLUSIONES SOBRE VIABILIDAD TÉCNICO-AMBIENTAL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>Principales carencias reveladas por el análisis específico</a:t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/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Enfoque determinista de la Orografía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La complejidad del terreno se considera un factor de 	inviabilidad. Suiza alcanza cuotas de reparto modal 	del 37%.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Se ignora la ventaja competitiva de la ingeniería 	española (Tribunal de Cuentas: costes un 50% 	inferiores para construcción de alta precisión).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endParaRPr lang="es-ES" altLang="es-ES" sz="16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17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76780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NUESTRAS CONCLUSIONES SOBRE VIABILIDAD TÉCNICO-AMBIENTAL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>Principales carencias reveladas por el análisis específico</a:t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/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Evaluación territorial fragmentada (Efecto Red)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Evaluación aislada, subestimando la función 	estratégica como “Eslabón Perdido” que cierra la 	malla entre el Corredor Mediterráneo y el eje 	transversal andaluz.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Criterios discrecionales, sin generación técnica de 	opciones mediante proceso de optimización que 	equilibre factores sociales, ambientales y 	económicos.</a:t>
            </a:r>
            <a:endParaRPr lang="es-ES" altLang="es-ES" sz="16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18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72705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NUESTRAS CONCLUSIONES SOBRE </a:t>
            </a:r>
            <a:r>
              <a:rPr lang="es-ES" altLang="es-ES" sz="2000" b="1" u="sng" dirty="0">
                <a:solidFill>
                  <a:schemeClr val="tx1"/>
                </a:solidFill>
              </a:rPr>
              <a:t>RENTABILIDAD FINANCIERA Y SOCIOECONÓMICA</a:t>
            </a: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400" b="1" u="sng" dirty="0">
                <a:solidFill>
                  <a:schemeClr val="tx1"/>
                </a:solidFill>
              </a:rPr>
              <a:t>Argumentos generales</a:t>
            </a:r>
            <a:r>
              <a:rPr lang="es-ES" altLang="es-ES" sz="2000" b="1" u="sng" dirty="0">
                <a:solidFill>
                  <a:schemeClr val="tx1"/>
                </a:solidFill>
              </a:rPr>
              <a:t/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/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El Estudio Previo </a:t>
            </a:r>
            <a:r>
              <a:rPr lang="es-ES" altLang="es-ES" sz="2000" b="1" u="sng" dirty="0">
                <a:solidFill>
                  <a:schemeClr val="tx1"/>
                </a:solidFill>
              </a:rPr>
              <a:t>no</a:t>
            </a:r>
            <a:r>
              <a:rPr lang="es-ES" altLang="es-ES" sz="2000" b="1" dirty="0">
                <a:solidFill>
                  <a:schemeClr val="tx1"/>
                </a:solidFill>
              </a:rPr>
              <a:t> ha tenido en cuenta: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/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Estrategia de Movilidad Segura, Sostenible y Conectada 2030 (Acuerdo Consejo de Ministros de 10 de diciembre 2021).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Estudio DIPGRA (2023) sobre municipios en riesgo de despoblación.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Datos del Blog </a:t>
            </a:r>
            <a:r>
              <a:rPr lang="es-ES" altLang="es-ES" sz="2000" b="1" dirty="0" err="1">
                <a:solidFill>
                  <a:schemeClr val="tx1"/>
                </a:solidFill>
              </a:rPr>
              <a:t>Geotren</a:t>
            </a:r>
            <a:r>
              <a:rPr lang="es-ES" altLang="es-ES" sz="2000" b="1" dirty="0">
                <a:solidFill>
                  <a:schemeClr val="tx1"/>
                </a:solidFill>
              </a:rPr>
              <a:t> sobre análisis técnico del sector ferroviario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 Líneas de mejora de Informe de Green </a:t>
            </a:r>
            <a:r>
              <a:rPr lang="es-ES" altLang="es-ES" sz="2000" b="1" dirty="0" err="1">
                <a:solidFill>
                  <a:schemeClr val="tx1"/>
                </a:solidFill>
              </a:rPr>
              <a:t>Peace</a:t>
            </a:r>
            <a:r>
              <a:rPr lang="es-ES" altLang="es-ES" sz="2000" b="1" dirty="0">
                <a:solidFill>
                  <a:schemeClr val="tx1"/>
                </a:solidFill>
              </a:rPr>
              <a:t> 2023.</a:t>
            </a:r>
            <a:endParaRPr lang="es-ES" altLang="es-ES" sz="16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19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321334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971600" y="1556792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1. Introducción: antecedentes y objetivo del trabajo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2. Análisis descriptivo del Estudio Previo del MTMS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3. Análisis de la metodología, fuentes y datos empleados sobre viabilidad técnico-ambiental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4. Análisis de la metodología, fuentes y datos empleados sobre rentabilidad financiera y socioeconómica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5. Consideraciones metodológicas para el desarrollo de un nuevo estudio de viabilidad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6. Conclusiones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/>
            </a:r>
            <a:br>
              <a:rPr lang="es-ES" altLang="es-ES" sz="1800" b="1" dirty="0">
                <a:solidFill>
                  <a:schemeClr val="tx1"/>
                </a:solidFill>
              </a:rPr>
            </a:br>
            <a:endParaRPr lang="es-ES" altLang="es-ES" sz="18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2</a:t>
            </a:fld>
            <a:endParaRPr lang="es-ES" altLang="es-ES" sz="1400" b="0"/>
          </a:p>
        </p:txBody>
      </p:sp>
      <p:sp>
        <p:nvSpPr>
          <p:cNvPr id="2" name="1 Rectángulo"/>
          <p:cNvSpPr/>
          <p:nvPr/>
        </p:nvSpPr>
        <p:spPr>
          <a:xfrm>
            <a:off x="1274096" y="980727"/>
            <a:ext cx="74168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altLang="es-ES" sz="2400" dirty="0"/>
              <a:t>SUMARIO DEL DOCUMENTO COMPLETO</a:t>
            </a:r>
            <a:br>
              <a:rPr lang="es-ES" altLang="es-ES" sz="2400" dirty="0"/>
            </a:b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NUESTRAS CONCLUSIONES SOBRE RENTABILIDAD FINANCIERA Y SOCIOECONÓMICA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u="sng" dirty="0">
                <a:solidFill>
                  <a:schemeClr val="tx1"/>
                </a:solidFill>
              </a:rPr>
              <a:t>Argumentos generales</a:t>
            </a:r>
            <a:br>
              <a:rPr lang="es-ES" altLang="es-ES" sz="2400" b="1" u="sng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/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300" b="1" dirty="0">
                <a:solidFill>
                  <a:schemeClr val="tx1"/>
                </a:solidFill>
              </a:rPr>
              <a:t>- Plan de la Comisión Europea para acelerar la alta velocidad, 5 de noviembre 2023.</a:t>
            </a:r>
            <a:br>
              <a:rPr lang="es-ES" altLang="es-ES" sz="2300" b="1" dirty="0">
                <a:solidFill>
                  <a:schemeClr val="tx1"/>
                </a:solidFill>
              </a:rPr>
            </a:br>
            <a:r>
              <a:rPr lang="es-ES" altLang="es-ES" sz="2300" b="1" dirty="0">
                <a:solidFill>
                  <a:schemeClr val="tx1"/>
                </a:solidFill>
              </a:rPr>
              <a:t/>
            </a:r>
            <a:br>
              <a:rPr lang="es-ES" altLang="es-ES" sz="2300" b="1" dirty="0">
                <a:solidFill>
                  <a:schemeClr val="tx1"/>
                </a:solidFill>
              </a:rPr>
            </a:br>
            <a:r>
              <a:rPr lang="es-ES" altLang="es-ES" sz="2300" b="1" dirty="0">
                <a:solidFill>
                  <a:schemeClr val="tx1"/>
                </a:solidFill>
              </a:rPr>
              <a:t>- Resultados de la evaluación ex post, periodo 2000-2015 (Ministerio de Hacienda y Función Pública).</a:t>
            </a:r>
            <a:br>
              <a:rPr lang="es-ES" altLang="es-ES" sz="2300" b="1" dirty="0">
                <a:solidFill>
                  <a:schemeClr val="tx1"/>
                </a:solidFill>
              </a:rPr>
            </a:br>
            <a:r>
              <a:rPr lang="es-ES" altLang="es-ES" sz="2300" b="1" dirty="0">
                <a:solidFill>
                  <a:schemeClr val="tx1"/>
                </a:solidFill>
              </a:rPr>
              <a:t/>
            </a:r>
            <a:br>
              <a:rPr lang="es-ES" altLang="es-ES" sz="2300" b="1" dirty="0">
                <a:solidFill>
                  <a:schemeClr val="tx1"/>
                </a:solidFill>
              </a:rPr>
            </a:br>
            <a:r>
              <a:rPr lang="es-ES" altLang="es-ES" sz="2300" b="1" dirty="0">
                <a:solidFill>
                  <a:schemeClr val="tx1"/>
                </a:solidFill>
              </a:rPr>
              <a:t>- Conclusiones de los informes especiales del Tribunal de Cuentas Europeo (2018, 2017 y 2016) sobre eficacia y eficiencia del sector del transporte en Europa.</a:t>
            </a: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20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259296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NUESTRAS CONCLUSIONES SOBRE RENTABILIDAD FINANCIERA Y SOCIOECONÓMICA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>Principales debilidades reveladas por el análisis específico</a:t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/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Ratios de coste por tipología de obra (</a:t>
            </a:r>
            <a:r>
              <a:rPr lang="es-ES" altLang="es-ES" sz="2000" b="1" dirty="0" err="1">
                <a:solidFill>
                  <a:schemeClr val="tx1"/>
                </a:solidFill>
              </a:rPr>
              <a:t>Macroprecios</a:t>
            </a:r>
            <a:r>
              <a:rPr lang="es-ES" altLang="es-ES" sz="2000" b="1" dirty="0">
                <a:solidFill>
                  <a:schemeClr val="tx1"/>
                </a:solidFill>
              </a:rPr>
              <a:t> unitarios (ADIF, 2023 y Orden FOM/3317/2020). Los costes se consideran como un obstáculo insalvable.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Estimación de la demanda y de los ingresos: 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Ausencia de modelización del comportamiento 	económico del usuario.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Ausencia de un análisis de disposición a pagar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Estimación tarifaria insuficientemente justificada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Consideración parcial de efectos de red y tráfico 	inducido sistémico. </a:t>
            </a:r>
            <a:endParaRPr lang="es-ES" altLang="es-ES" sz="23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21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352599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NUESTRAS CONCLUSIONES SOBRE RENTABILIDAD FINANCIERA Y SOCIOECONÓMICA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>Principales debilidades reveladas por el análisis específico</a:t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/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Estimación de los flujos de caja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No se consideran después de impuestos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Exclusión del efecto fiscal de la amortización 	técnica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No inclusión completa de efectos económicos de la 	red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Subestimación de ingresos por cánones y 	explotación.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Incoherencia con estructura de financiación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Exclusión de análisis de sensibilidad y escenarios 	de estrés.</a:t>
            </a:r>
            <a:endParaRPr lang="es-ES" altLang="es-ES" sz="23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22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212483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NUESTRAS CONCLUSIONES SOBRE RENTABILIDAD FINANCIERA Y SOCIOECONÓMICA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>Principales debilidades reveladas por el análisis específico</a:t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/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Tasa de descuento y valoración financiera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Uso normativo (y no económico) de la tasa de 	descuento.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No se estima el Coste Medio Ponderado del Capital.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No se considera la variabilidad en el tiempo de la 	tasa de descuento.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Incoherencia entre flujos de caja y tasa de 	descuento.</a:t>
            </a:r>
            <a:endParaRPr lang="es-ES" altLang="es-ES" sz="23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23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334948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NUESTRAS CONCLUSIONES SOBRE RENTABILIDAD FINANCIERA Y SOCIOECONÓMICA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>Principales debilidades reveladas por el análisis específico</a:t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/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Indicadores de decisión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Uso comparativo inapropiado de la TIR.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No se calcula el plazo de recuperación descontado.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Confusión entre inviabilidad del administrador e 	inviabilidad global del proyecto.</a:t>
            </a:r>
            <a:endParaRPr lang="es-ES" altLang="es-ES" sz="23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24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389209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u="sng" dirty="0">
                <a:solidFill>
                  <a:schemeClr val="tx1"/>
                </a:solidFill>
              </a:rPr>
              <a:t>OTROS ESTUDIOS </a:t>
            </a:r>
            <a:r>
              <a:rPr lang="es-ES" altLang="es-ES" sz="2000" b="1" dirty="0">
                <a:solidFill>
                  <a:schemeClr val="tx1"/>
                </a:solidFill>
              </a:rPr>
              <a:t>Y DOCUMENTOS DEL MTMS CON CRITERIOS DIFERENTES A LOS EMPLEADOS EN EL ESTUDIO PREVIO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LAV Antequera-Granada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LAV Madrid-Extremadura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LAV Vitoria- San Sebastián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Estudio informativo del Acceso Ferroviario del Puerto de Bilbao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Estudio informativo del Acceso Ferroviario Burgos-Vitoria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Estudio informativo Acceso Ferroviario Zaragoza </a:t>
            </a:r>
            <a:r>
              <a:rPr lang="es-ES" altLang="es-ES" sz="2000" b="1" dirty="0" err="1">
                <a:solidFill>
                  <a:schemeClr val="tx1"/>
                </a:solidFill>
              </a:rPr>
              <a:t>Canfran</a:t>
            </a:r>
            <a:r>
              <a:rPr lang="es-ES" altLang="es-ES" sz="2000" b="1" dirty="0">
                <a:solidFill>
                  <a:schemeClr val="tx1"/>
                </a:solidFill>
              </a:rPr>
              <a:t>-Pau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endParaRPr lang="es-ES" altLang="es-ES" sz="20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25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427742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MEJORAS A INCORPORAR EN </a:t>
            </a:r>
            <a:r>
              <a:rPr lang="es-ES" altLang="es-ES" sz="2000" b="1" u="sng" dirty="0">
                <a:solidFill>
                  <a:schemeClr val="tx1"/>
                </a:solidFill>
              </a:rPr>
              <a:t>NUEVO ESTUDIO DE VIABILIDAD</a:t>
            </a: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Modelización de demanda mediante preferencia declarada y elección discreta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Evaluación </a:t>
            </a:r>
            <a:r>
              <a:rPr lang="es-ES" altLang="es-ES" sz="2000" b="1" dirty="0" err="1">
                <a:solidFill>
                  <a:schemeClr val="tx1"/>
                </a:solidFill>
              </a:rPr>
              <a:t>multicriterio</a:t>
            </a:r>
            <a:r>
              <a:rPr lang="es-ES" altLang="es-ES" sz="2000" b="1" dirty="0">
                <a:solidFill>
                  <a:schemeClr val="tx1"/>
                </a:solidFill>
              </a:rPr>
              <a:t> (AHP) para la toma de decisiones.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Valor de opción como seguro de disponibilidad.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Cómputo del ahorro en mantenimiento de carreteras de la Ley de Cuarta Potencia.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Inclusión de condicionantes territoriales mediante SIG.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Modelos de aptitud territorial, algoritmo de trazado y ponderación de importancia.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endParaRPr lang="es-ES" altLang="es-ES" sz="20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26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385746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MEJORAS A INCORPORAR EN NUEVO ESTUDIO DE VIABILIDAD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1900" b="1" dirty="0">
                <a:solidFill>
                  <a:schemeClr val="tx1"/>
                </a:solidFill>
              </a:rPr>
              <a:t>- </a:t>
            </a:r>
            <a:r>
              <a:rPr lang="es-ES" altLang="es-ES" sz="1900" b="1" dirty="0" err="1">
                <a:solidFill>
                  <a:schemeClr val="tx1"/>
                </a:solidFill>
              </a:rPr>
              <a:t>Monetarización</a:t>
            </a:r>
            <a:r>
              <a:rPr lang="es-ES" altLang="es-ES" sz="1900" b="1" dirty="0">
                <a:solidFill>
                  <a:schemeClr val="tx1"/>
                </a:solidFill>
              </a:rPr>
              <a:t> de externalidades, metodología de cálculo del coste externo y creación de alternativas por criterio.</a:t>
            </a:r>
            <a:br>
              <a:rPr lang="es-ES" altLang="es-ES" sz="1900" b="1" dirty="0">
                <a:solidFill>
                  <a:schemeClr val="tx1"/>
                </a:solidFill>
              </a:rPr>
            </a:br>
            <a:r>
              <a:rPr lang="es-ES" altLang="es-ES" sz="1900" b="1" dirty="0">
                <a:solidFill>
                  <a:schemeClr val="tx1"/>
                </a:solidFill>
              </a:rPr>
              <a:t/>
            </a:r>
            <a:br>
              <a:rPr lang="es-ES" altLang="es-ES" sz="1900" b="1" dirty="0">
                <a:solidFill>
                  <a:schemeClr val="tx1"/>
                </a:solidFill>
              </a:rPr>
            </a:br>
            <a:r>
              <a:rPr lang="es-ES" altLang="es-ES" sz="1900" b="1" dirty="0">
                <a:solidFill>
                  <a:schemeClr val="tx1"/>
                </a:solidFill>
              </a:rPr>
              <a:t>- Modelización económica de la demanda mediante elasticidades precio y renta.</a:t>
            </a:r>
            <a:br>
              <a:rPr lang="es-ES" altLang="es-ES" sz="1900" b="1" dirty="0">
                <a:solidFill>
                  <a:schemeClr val="tx1"/>
                </a:solidFill>
              </a:rPr>
            </a:br>
            <a:r>
              <a:rPr lang="es-ES" altLang="es-ES" sz="1900" b="1" dirty="0">
                <a:solidFill>
                  <a:schemeClr val="tx1"/>
                </a:solidFill>
              </a:rPr>
              <a:t/>
            </a:r>
            <a:br>
              <a:rPr lang="es-ES" altLang="es-ES" sz="1900" b="1" dirty="0">
                <a:solidFill>
                  <a:schemeClr val="tx1"/>
                </a:solidFill>
              </a:rPr>
            </a:br>
            <a:r>
              <a:rPr lang="es-ES" altLang="es-ES" sz="1900" b="1" dirty="0">
                <a:solidFill>
                  <a:schemeClr val="tx1"/>
                </a:solidFill>
              </a:rPr>
              <a:t>- Estimación de la disposición a pagar mediante técnicas de preferencias reveladas y declaradas.</a:t>
            </a:r>
            <a:br>
              <a:rPr lang="es-ES" altLang="es-ES" sz="1900" b="1" dirty="0">
                <a:solidFill>
                  <a:schemeClr val="tx1"/>
                </a:solidFill>
              </a:rPr>
            </a:br>
            <a:r>
              <a:rPr lang="es-ES" altLang="es-ES" sz="1900" b="1" dirty="0">
                <a:solidFill>
                  <a:schemeClr val="tx1"/>
                </a:solidFill>
              </a:rPr>
              <a:t/>
            </a:r>
            <a:br>
              <a:rPr lang="es-ES" altLang="es-ES" sz="1900" b="1" dirty="0">
                <a:solidFill>
                  <a:schemeClr val="tx1"/>
                </a:solidFill>
              </a:rPr>
            </a:br>
            <a:r>
              <a:rPr lang="es-ES" altLang="es-ES" sz="1900" b="1" dirty="0">
                <a:solidFill>
                  <a:schemeClr val="tx1"/>
                </a:solidFill>
              </a:rPr>
              <a:t>- Desarrollo de un modelo tarifario estructurado. </a:t>
            </a:r>
            <a:br>
              <a:rPr lang="es-ES" altLang="es-ES" sz="1900" b="1" dirty="0">
                <a:solidFill>
                  <a:schemeClr val="tx1"/>
                </a:solidFill>
              </a:rPr>
            </a:br>
            <a:r>
              <a:rPr lang="es-ES" altLang="es-ES" sz="1900" b="1" dirty="0">
                <a:solidFill>
                  <a:schemeClr val="tx1"/>
                </a:solidFill>
              </a:rPr>
              <a:t/>
            </a:r>
            <a:br>
              <a:rPr lang="es-ES" altLang="es-ES" sz="1900" b="1" dirty="0">
                <a:solidFill>
                  <a:schemeClr val="tx1"/>
                </a:solidFill>
              </a:rPr>
            </a:br>
            <a:r>
              <a:rPr lang="es-ES" altLang="es-ES" sz="1900" b="1" dirty="0">
                <a:solidFill>
                  <a:schemeClr val="tx1"/>
                </a:solidFill>
              </a:rPr>
              <a:t>- Integración de efectos de red en la estimación de la demanda.</a:t>
            </a:r>
            <a:br>
              <a:rPr lang="es-ES" altLang="es-ES" sz="1900" b="1" dirty="0">
                <a:solidFill>
                  <a:schemeClr val="tx1"/>
                </a:solidFill>
              </a:rPr>
            </a:br>
            <a:r>
              <a:rPr lang="es-ES" altLang="es-ES" sz="1900" b="1" dirty="0">
                <a:solidFill>
                  <a:schemeClr val="tx1"/>
                </a:solidFill>
              </a:rPr>
              <a:t/>
            </a:r>
            <a:br>
              <a:rPr lang="es-ES" altLang="es-ES" sz="1900" b="1" dirty="0">
                <a:solidFill>
                  <a:schemeClr val="tx1"/>
                </a:solidFill>
              </a:rPr>
            </a:br>
            <a:r>
              <a:rPr lang="es-ES" altLang="es-ES" sz="1900" b="1" dirty="0">
                <a:solidFill>
                  <a:schemeClr val="tx1"/>
                </a:solidFill>
              </a:rPr>
              <a:t>- Incorporación de escenarios logísticos y de comercio exterior en la demanda de mercancías.</a:t>
            </a:r>
            <a:br>
              <a:rPr lang="es-ES" altLang="es-ES" sz="1900" b="1" dirty="0">
                <a:solidFill>
                  <a:schemeClr val="tx1"/>
                </a:solidFill>
              </a:rPr>
            </a:br>
            <a:endParaRPr lang="es-ES" altLang="es-ES" sz="19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27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385358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MEJORAS A INCORPORAR EN NUEVO ESTUDIO DE VIABILIDAD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1700" b="1" dirty="0">
                <a:solidFill>
                  <a:schemeClr val="tx1"/>
                </a:solidFill>
              </a:rPr>
              <a:t>- Análisis de sensibilidad y escenarios alternativos en la estimación de ingresos.</a:t>
            </a:r>
            <a:br>
              <a:rPr lang="es-ES" altLang="es-ES" sz="1700" b="1" dirty="0">
                <a:solidFill>
                  <a:schemeClr val="tx1"/>
                </a:solidFill>
              </a:rPr>
            </a:br>
            <a:r>
              <a:rPr lang="es-ES" altLang="es-ES" sz="1700" b="1" dirty="0">
                <a:solidFill>
                  <a:schemeClr val="tx1"/>
                </a:solidFill>
              </a:rPr>
              <a:t/>
            </a:r>
            <a:br>
              <a:rPr lang="es-ES" altLang="es-ES" sz="1700" b="1" dirty="0">
                <a:solidFill>
                  <a:schemeClr val="tx1"/>
                </a:solidFill>
              </a:rPr>
            </a:br>
            <a:r>
              <a:rPr lang="es-ES" altLang="es-ES" sz="1700" b="1" dirty="0">
                <a:solidFill>
                  <a:schemeClr val="tx1"/>
                </a:solidFill>
              </a:rPr>
              <a:t>- Estimación de los flujos de caja en términos después de impuestos.</a:t>
            </a:r>
            <a:br>
              <a:rPr lang="es-ES" altLang="es-ES" sz="1700" b="1" dirty="0">
                <a:solidFill>
                  <a:schemeClr val="tx1"/>
                </a:solidFill>
              </a:rPr>
            </a:br>
            <a:r>
              <a:rPr lang="es-ES" altLang="es-ES" sz="1700" b="1" dirty="0">
                <a:solidFill>
                  <a:schemeClr val="tx1"/>
                </a:solidFill>
              </a:rPr>
              <a:t/>
            </a:r>
            <a:br>
              <a:rPr lang="es-ES" altLang="es-ES" sz="1700" b="1" dirty="0">
                <a:solidFill>
                  <a:schemeClr val="tx1"/>
                </a:solidFill>
              </a:rPr>
            </a:br>
            <a:r>
              <a:rPr lang="es-ES" altLang="es-ES" sz="1700" b="1" dirty="0">
                <a:solidFill>
                  <a:schemeClr val="tx1"/>
                </a:solidFill>
              </a:rPr>
              <a:t>- Incorporación del efecto fiscal de la amortización en los modelos financieros.</a:t>
            </a:r>
            <a:br>
              <a:rPr lang="es-ES" altLang="es-ES" sz="1700" b="1" dirty="0">
                <a:solidFill>
                  <a:schemeClr val="tx1"/>
                </a:solidFill>
              </a:rPr>
            </a:br>
            <a:r>
              <a:rPr lang="es-ES" altLang="es-ES" sz="1700" b="1" dirty="0">
                <a:solidFill>
                  <a:schemeClr val="tx1"/>
                </a:solidFill>
              </a:rPr>
              <a:t/>
            </a:r>
            <a:br>
              <a:rPr lang="es-ES" altLang="es-ES" sz="1700" b="1" dirty="0">
                <a:solidFill>
                  <a:schemeClr val="tx1"/>
                </a:solidFill>
              </a:rPr>
            </a:br>
            <a:r>
              <a:rPr lang="es-ES" altLang="es-ES" sz="1700" b="1" dirty="0">
                <a:solidFill>
                  <a:schemeClr val="tx1"/>
                </a:solidFill>
              </a:rPr>
              <a:t>- Contraste empírico de los ingresos por cánones e ingresos de explotación.</a:t>
            </a:r>
            <a:br>
              <a:rPr lang="es-ES" altLang="es-ES" sz="1700" b="1" dirty="0">
                <a:solidFill>
                  <a:schemeClr val="tx1"/>
                </a:solidFill>
              </a:rPr>
            </a:br>
            <a:r>
              <a:rPr lang="es-ES" altLang="es-ES" sz="1700" b="1" dirty="0">
                <a:solidFill>
                  <a:schemeClr val="tx1"/>
                </a:solidFill>
              </a:rPr>
              <a:t/>
            </a:r>
            <a:br>
              <a:rPr lang="es-ES" altLang="es-ES" sz="1700" b="1" dirty="0">
                <a:solidFill>
                  <a:schemeClr val="tx1"/>
                </a:solidFill>
              </a:rPr>
            </a:br>
            <a:r>
              <a:rPr lang="es-ES" altLang="es-ES" sz="1700" b="1" dirty="0">
                <a:solidFill>
                  <a:schemeClr val="tx1"/>
                </a:solidFill>
              </a:rPr>
              <a:t>- Modelización explícita de la estructura de financiación.</a:t>
            </a:r>
            <a:br>
              <a:rPr lang="es-ES" altLang="es-ES" sz="1700" b="1" dirty="0">
                <a:solidFill>
                  <a:schemeClr val="tx1"/>
                </a:solidFill>
              </a:rPr>
            </a:br>
            <a:r>
              <a:rPr lang="es-ES" altLang="es-ES" sz="1700" b="1" dirty="0">
                <a:solidFill>
                  <a:schemeClr val="tx1"/>
                </a:solidFill>
              </a:rPr>
              <a:t/>
            </a:r>
            <a:br>
              <a:rPr lang="es-ES" altLang="es-ES" sz="1700" b="1" dirty="0">
                <a:solidFill>
                  <a:schemeClr val="tx1"/>
                </a:solidFill>
              </a:rPr>
            </a:br>
            <a:r>
              <a:rPr lang="es-ES" altLang="es-ES" sz="1700" b="1" dirty="0">
                <a:solidFill>
                  <a:schemeClr val="tx1"/>
                </a:solidFill>
              </a:rPr>
              <a:t>- Estimación de la tasa de descuento basada en el coste de capital mediante el coste medio ponderado del capital.</a:t>
            </a:r>
            <a:br>
              <a:rPr lang="es-ES" altLang="es-ES" sz="1700" b="1" dirty="0">
                <a:solidFill>
                  <a:schemeClr val="tx1"/>
                </a:solidFill>
              </a:rPr>
            </a:br>
            <a:r>
              <a:rPr lang="es-ES" altLang="es-ES" sz="1700" b="1" dirty="0">
                <a:solidFill>
                  <a:schemeClr val="tx1"/>
                </a:solidFill>
              </a:rPr>
              <a:t/>
            </a:r>
            <a:br>
              <a:rPr lang="es-ES" altLang="es-ES" sz="1700" b="1" dirty="0">
                <a:solidFill>
                  <a:schemeClr val="tx1"/>
                </a:solidFill>
              </a:rPr>
            </a:br>
            <a:r>
              <a:rPr lang="es-ES" altLang="es-ES" sz="1700" b="1" dirty="0">
                <a:solidFill>
                  <a:schemeClr val="tx1"/>
                </a:solidFill>
              </a:rPr>
              <a:t>- Incorporación de una estructura temporal del riesgo y del coste del capital.</a:t>
            </a:r>
            <a:br>
              <a:rPr lang="es-ES" altLang="es-ES" sz="1700" b="1" dirty="0">
                <a:solidFill>
                  <a:schemeClr val="tx1"/>
                </a:solidFill>
              </a:rPr>
            </a:br>
            <a:endParaRPr lang="es-ES" altLang="es-ES" sz="17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28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262148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MEJORAS A INCORPORAR EN NUEVO ESTUDIO DE VIABILIDAD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Coherencia metodológica entre el tratamiento de los flujos de caja y la tasa de descuento respecto a la inflación.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Desarrollo de un análisis de sensibilidad sobre el coste del capital.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Uso del valor actual neto como criterio principal de selección de alternativas.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Incorporación del plazo de recuperación descontado como indicador complementario de riesgo temporal.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Interpretación integrada y equilibrada de indicadores financieros y socioeconómicos. </a:t>
            </a: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endParaRPr lang="es-ES" altLang="es-ES" sz="17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29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280604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ANTECEDENTES Y OBJETIVO DEL ESTUDIO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Noviembre 2023: MTMS publica Fase 0 (</a:t>
            </a:r>
            <a:r>
              <a:rPr lang="es-ES" altLang="es-ES" sz="2000" b="1" u="sng" dirty="0">
                <a:solidFill>
                  <a:schemeClr val="tx1"/>
                </a:solidFill>
              </a:rPr>
              <a:t>Estudio Previo </a:t>
            </a:r>
            <a:r>
              <a:rPr lang="es-ES" altLang="es-ES" sz="2000" b="1" dirty="0">
                <a:solidFill>
                  <a:schemeClr val="tx1"/>
                </a:solidFill>
              </a:rPr>
              <a:t>sobre viabilidad técnica, ambiental y económica) del Estudio Informativo del Corredor Ferroviario Lorca-Guadix.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Antecedente básico: Estudio de Viabilidad realizado por el INECO en 2017, empresa pública de ingeniería.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Fuentes de datos sobre análisis de demanda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Estudio de movilidad interprovincial de viajeros 	aplicando metodología Big Data (MITMA, 2017)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- Estudio de movilidad con Big Data para caracterizar 	la movilidad en periodo de pandemia (MITMA, 2020).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Análisis de rentabilidad: basado en “</a:t>
            </a:r>
            <a:r>
              <a:rPr lang="es-ES" altLang="es-ES" sz="2000" b="1" i="1" dirty="0">
                <a:solidFill>
                  <a:schemeClr val="tx1"/>
                </a:solidFill>
              </a:rPr>
              <a:t>Guía para la evaluación de inversiones en ferrocarril</a:t>
            </a:r>
            <a:r>
              <a:rPr lang="es-ES" altLang="es-ES" sz="2000" b="1" dirty="0">
                <a:solidFill>
                  <a:schemeClr val="tx1"/>
                </a:solidFill>
              </a:rPr>
              <a:t>” (ADIF, versión 2020)</a:t>
            </a:r>
            <a:endParaRPr lang="es-ES" altLang="es-ES" sz="18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3</a:t>
            </a:fld>
            <a:endParaRPr lang="es-ES" altLang="es-ES" sz="1400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EN DEFINITIVA….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>- La conclusión de inviabilidad no es consistente porque está soportada en resultados numéricos con serios problemas de fiabilidad y representatividad.</a:t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/>
            </a:r>
            <a:br>
              <a:rPr lang="es-ES" altLang="es-ES" sz="2400" b="1" dirty="0">
                <a:solidFill>
                  <a:schemeClr val="tx1"/>
                </a:solidFill>
              </a:rPr>
            </a:br>
            <a:r>
              <a:rPr lang="es-ES" altLang="es-ES" sz="2400" b="1" dirty="0">
                <a:solidFill>
                  <a:schemeClr val="tx1"/>
                </a:solidFill>
              </a:rPr>
              <a:t>- Se puede y se debe elaborar un nuevo Estudio de Viabilidad que subsane las debilidades y carencias identificadas</a:t>
            </a:r>
          </a:p>
        </p:txBody>
      </p:sp>
      <p:sp>
        <p:nvSpPr>
          <p:cNvPr id="5123" name="3 Marcador de número de diapositiva"/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30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2064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29528C2-52F7-5097-6D99-A812B5B19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2BB17927-66FA-D521-73DC-93905075A4D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EQUIPO MULTIDISCIPLINAR DE LA UGR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(Trabajo transversal de investigadores de </a:t>
            </a:r>
            <a:r>
              <a:rPr lang="es-ES" altLang="es-ES" sz="2000" b="1">
                <a:solidFill>
                  <a:schemeClr val="tx1"/>
                </a:solidFill>
              </a:rPr>
              <a:t>5 departamentos)</a:t>
            </a: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>
                <a:solidFill>
                  <a:schemeClr val="tx1"/>
                </a:solidFill>
              </a:rPr>
              <a:t/>
            </a:r>
            <a:br>
              <a:rPr lang="es-ES" altLang="es-ES" sz="2000" b="1">
                <a:solidFill>
                  <a:schemeClr val="tx1"/>
                </a:solidFill>
              </a:rPr>
            </a:br>
            <a:r>
              <a:rPr lang="es-ES" altLang="es-ES" sz="2000" b="1">
                <a:solidFill>
                  <a:schemeClr val="tx1"/>
                </a:solidFill>
              </a:rPr>
              <a:t/>
            </a:r>
            <a:br>
              <a:rPr lang="es-ES" altLang="es-ES" sz="2000" b="1">
                <a:solidFill>
                  <a:schemeClr val="tx1"/>
                </a:solidFill>
              </a:rPr>
            </a:br>
            <a:r>
              <a:rPr lang="es-ES" altLang="es-ES" sz="2000" b="1">
                <a:solidFill>
                  <a:schemeClr val="tx1"/>
                </a:solidFill>
              </a:rPr>
              <a:t>- </a:t>
            </a:r>
            <a:r>
              <a:rPr lang="es-ES" altLang="es-ES" sz="2000" b="1" dirty="0">
                <a:solidFill>
                  <a:schemeClr val="tx1"/>
                </a:solidFill>
              </a:rPr>
              <a:t>Departamento de Economía Financiera y Contabilidad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Departamento de Ingeniería de la Construcción y Proyectos de Ingeniería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Departamento de Urbanística y Ordenación del Territorio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Departamento de Comercialización e Investigación de  Mercados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Departamento de Geodinámica</a:t>
            </a:r>
            <a:endParaRPr lang="es-ES" altLang="es-ES" sz="24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>
            <a:extLst>
              <a:ext uri="{FF2B5EF4-FFF2-40B4-BE49-F238E27FC236}">
                <a16:creationId xmlns:a16="http://schemas.microsoft.com/office/drawing/2014/main" xmlns="" id="{9927723F-CC9E-C19A-78DA-0C10622B7339}"/>
              </a:ext>
            </a:extLst>
          </p:cNvPr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31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15708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721BD53-F20E-A0B7-1B0C-8A2E384CB0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9DB2F768-FC75-20CC-45AB-37173E55B643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980728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ANTECEDENTES Y OBJETIVO DEL ESTUDIO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Documentos integrantes del Estudio Previo:</a:t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	</a:t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	- Documento </a:t>
            </a:r>
            <a:r>
              <a:rPr kumimoji="0" lang="es-ES" altLang="es-E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nº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1 (Memoria)</a:t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	- Anejo </a:t>
            </a:r>
            <a:r>
              <a:rPr kumimoji="0" lang="es-ES" altLang="es-E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nº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1. Geología, Geotecnia y Estudio de 	Materiales</a:t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	- Anejo </a:t>
            </a:r>
            <a:r>
              <a:rPr kumimoji="0" lang="es-ES" altLang="es-E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nº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2. Planeamiento urbanístico</a:t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	- Anejo </a:t>
            </a:r>
            <a:r>
              <a:rPr kumimoji="0" lang="es-ES" altLang="es-E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nº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3. Caracterización ambiental</a:t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	- Anejo </a:t>
            </a:r>
            <a:r>
              <a:rPr kumimoji="0" lang="es-ES" altLang="es-E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nº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4. Hidrología</a:t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	- Anejo </a:t>
            </a:r>
            <a:r>
              <a:rPr kumimoji="0" lang="es-ES" altLang="es-E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nº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5 Estudio previo de demanda de viajeros</a:t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	- Anejo </a:t>
            </a:r>
            <a:r>
              <a:rPr kumimoji="0" lang="es-ES" altLang="es-E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nº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6. Estudio previo de demanda de 	mercancías</a:t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	- Anejo </a:t>
            </a:r>
            <a:r>
              <a:rPr kumimoji="0" lang="es-ES" altLang="es-E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nº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7. Valoración económica</a:t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	- Anejo </a:t>
            </a:r>
            <a:r>
              <a:rPr kumimoji="0" lang="es-ES" altLang="es-E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nº</a:t>
            </a: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8. Estudio previo de rentabilidad 	socioeconómica y financiera</a:t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s-ES" alt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endParaRPr lang="es-ES" altLang="es-ES" sz="18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>
            <a:extLst>
              <a:ext uri="{FF2B5EF4-FFF2-40B4-BE49-F238E27FC236}">
                <a16:creationId xmlns:a16="http://schemas.microsoft.com/office/drawing/2014/main" xmlns="" id="{8728F6A2-4C32-9D77-652E-5BFC07CE8349}"/>
              </a:ext>
            </a:extLst>
          </p:cNvPr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4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176840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C22E7F1-A7B6-8E3C-A92A-128C04D8C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9B3C57BF-97AF-962B-EECC-D823C0EC863A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836712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ANTECEDENTES Y OBJETIVO DEL ESTUDIO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>Objetivo</a:t>
            </a:r>
            <a:r>
              <a:rPr lang="es-ES" altLang="es-ES" sz="2000" b="1" dirty="0">
                <a:solidFill>
                  <a:schemeClr val="tx1"/>
                </a:solidFill>
              </a:rPr>
              <a:t> 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Analizar el estudio de viabilidad técnico-ambiental y económico-financiera para mostrar si es el idóneo para decidir sobre la puesta en funcionamiento del Corredor Lorca-Guadix.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>Equipo UGR interdisciplinar</a:t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/>
            </a:r>
            <a:br>
              <a:rPr lang="es-ES" altLang="es-ES" sz="2000" b="1" u="sng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>- Andrés Navarro Galera. Catedrático de Economía Financiera y Contabilidad</a:t>
            </a:r>
            <a:br>
              <a:rPr lang="es-ES" altLang="es-ES" sz="18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>- Germán Martínez Montes. Catedrático de Ingeniería de la Construcción y Proyectos de Ingeniería</a:t>
            </a:r>
            <a:br>
              <a:rPr lang="es-ES" altLang="es-ES" sz="18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>- Juan Lara Rubio. Profesor Titular de Economía Financiera y Contabilidad</a:t>
            </a:r>
            <a:br>
              <a:rPr lang="es-ES" altLang="es-ES" sz="18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>- Alejandro </a:t>
            </a:r>
            <a:r>
              <a:rPr lang="es-ES" altLang="es-ES" sz="1800" b="1" dirty="0" err="1">
                <a:solidFill>
                  <a:schemeClr val="tx1"/>
                </a:solidFill>
              </a:rPr>
              <a:t>Grindlay</a:t>
            </a:r>
            <a:r>
              <a:rPr lang="es-ES" altLang="es-ES" sz="1800" b="1" dirty="0">
                <a:solidFill>
                  <a:schemeClr val="tx1"/>
                </a:solidFill>
              </a:rPr>
              <a:t>. Profesor Titular de Urbanística y Ordenación del Territorio.</a:t>
            </a:r>
            <a:br>
              <a:rPr lang="es-ES" altLang="es-ES" sz="1800" b="1" dirty="0">
                <a:solidFill>
                  <a:schemeClr val="tx1"/>
                </a:solidFill>
              </a:rPr>
            </a:br>
            <a:r>
              <a:rPr lang="es-ES" altLang="es-ES" sz="1800" b="1" dirty="0">
                <a:solidFill>
                  <a:schemeClr val="tx1"/>
                </a:solidFill>
              </a:rPr>
              <a:t>- Jorge Hernández Marín. Ingeniero de Caminos, Canales y Puertos. GIS4TECH, S.L. (Spin-Off UGR)</a:t>
            </a:r>
            <a:r>
              <a:rPr lang="es-ES" altLang="es-ES" sz="1800" b="1" u="sng" dirty="0">
                <a:solidFill>
                  <a:schemeClr val="tx1"/>
                </a:solidFill>
              </a:rPr>
              <a:t/>
            </a:r>
            <a:br>
              <a:rPr lang="es-ES" altLang="es-ES" sz="1800" b="1" u="sng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s-ES" alt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endParaRPr lang="es-ES" altLang="es-ES" sz="18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>
            <a:extLst>
              <a:ext uri="{FF2B5EF4-FFF2-40B4-BE49-F238E27FC236}">
                <a16:creationId xmlns:a16="http://schemas.microsoft.com/office/drawing/2014/main" xmlns="" id="{EB7C1197-CFAF-9C28-389F-9DE0600AD0EE}"/>
              </a:ext>
            </a:extLst>
          </p:cNvPr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5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298154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F9FF639-9010-0C90-A6A1-CED33CD05B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43419BC8-FD45-C526-53B1-3591D4FC813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836712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ANÁLISIS DESCRIPTIVO DEL ESTUDIO PREVIO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</a:t>
            </a:r>
            <a:r>
              <a:rPr lang="es-ES" altLang="es-ES" sz="2200" b="1" dirty="0">
                <a:solidFill>
                  <a:schemeClr val="tx1"/>
                </a:solidFill>
              </a:rPr>
              <a:t>El </a:t>
            </a:r>
            <a:r>
              <a:rPr lang="es-ES" altLang="es-ES" sz="2200" b="1" u="sng" dirty="0">
                <a:solidFill>
                  <a:schemeClr val="tx1"/>
                </a:solidFill>
              </a:rPr>
              <a:t>Estudio Informativo </a:t>
            </a:r>
            <a:r>
              <a:rPr lang="es-ES" altLang="es-ES" sz="2200" b="1" dirty="0">
                <a:solidFill>
                  <a:schemeClr val="tx1"/>
                </a:solidFill>
              </a:rPr>
              <a:t>constaba  de 4 fases:</a:t>
            </a:r>
            <a:br>
              <a:rPr lang="es-ES" altLang="es-ES" sz="2200" b="1" dirty="0">
                <a:solidFill>
                  <a:schemeClr val="tx1"/>
                </a:solidFill>
              </a:rPr>
            </a:br>
            <a:r>
              <a:rPr lang="es-ES" altLang="es-ES" sz="2200" b="1" dirty="0">
                <a:solidFill>
                  <a:schemeClr val="tx1"/>
                </a:solidFill>
              </a:rPr>
              <a:t/>
            </a:r>
            <a:br>
              <a:rPr lang="es-ES" altLang="es-ES" sz="2200" b="1" dirty="0">
                <a:solidFill>
                  <a:schemeClr val="tx1"/>
                </a:solidFill>
              </a:rPr>
            </a:br>
            <a:r>
              <a:rPr lang="es-ES" altLang="es-ES" sz="2200" b="1" dirty="0">
                <a:solidFill>
                  <a:schemeClr val="tx1"/>
                </a:solidFill>
              </a:rPr>
              <a:t>	- Fase 0. Estudio previo sobre viabilidad técnica, 	ambiental y económica.</a:t>
            </a:r>
            <a:br>
              <a:rPr lang="es-ES" altLang="es-ES" sz="2200" b="1" dirty="0">
                <a:solidFill>
                  <a:schemeClr val="tx1"/>
                </a:solidFill>
              </a:rPr>
            </a:br>
            <a:r>
              <a:rPr lang="es-ES" altLang="es-ES" sz="2200" b="1" dirty="0">
                <a:solidFill>
                  <a:schemeClr val="tx1"/>
                </a:solidFill>
              </a:rPr>
              <a:t>	- Fase I. Estudio de alternativas a escala 	1:25.000</a:t>
            </a:r>
            <a:br>
              <a:rPr lang="es-ES" altLang="es-ES" sz="2200" b="1" dirty="0">
                <a:solidFill>
                  <a:schemeClr val="tx1"/>
                </a:solidFill>
              </a:rPr>
            </a:br>
            <a:r>
              <a:rPr lang="es-ES" altLang="es-ES" sz="2200" b="1" dirty="0">
                <a:solidFill>
                  <a:schemeClr val="tx1"/>
                </a:solidFill>
              </a:rPr>
              <a:t>	- Fase II. Estudio informativo a escala 1:5.000 y 	estudio de impacto ambiental.</a:t>
            </a:r>
            <a:br>
              <a:rPr lang="es-ES" altLang="es-ES" sz="2200" b="1" dirty="0">
                <a:solidFill>
                  <a:schemeClr val="tx1"/>
                </a:solidFill>
              </a:rPr>
            </a:br>
            <a:r>
              <a:rPr lang="es-ES" altLang="es-ES" sz="2200" b="1" dirty="0">
                <a:solidFill>
                  <a:schemeClr val="tx1"/>
                </a:solidFill>
              </a:rPr>
              <a:t>	- Fase III. Información pública y consulta</a:t>
            </a:r>
            <a:br>
              <a:rPr lang="es-ES" altLang="es-ES" sz="2200" b="1" dirty="0">
                <a:solidFill>
                  <a:schemeClr val="tx1"/>
                </a:solidFill>
              </a:rPr>
            </a:br>
            <a:r>
              <a:rPr lang="es-ES" altLang="es-ES" sz="2200" b="1" dirty="0">
                <a:solidFill>
                  <a:schemeClr val="tx1"/>
                </a:solidFill>
              </a:rPr>
              <a:t/>
            </a:r>
            <a:br>
              <a:rPr lang="es-ES" altLang="es-ES" sz="2200" b="1" dirty="0">
                <a:solidFill>
                  <a:schemeClr val="tx1"/>
                </a:solidFill>
              </a:rPr>
            </a:br>
            <a:r>
              <a:rPr lang="es-ES" altLang="es-ES" sz="2200" b="1" dirty="0">
                <a:solidFill>
                  <a:schemeClr val="tx1"/>
                </a:solidFill>
              </a:rPr>
              <a:t>- </a:t>
            </a:r>
            <a:r>
              <a:rPr lang="es-ES" altLang="es-ES" sz="2200" b="1" u="sng" dirty="0">
                <a:solidFill>
                  <a:schemeClr val="tx1"/>
                </a:solidFill>
              </a:rPr>
              <a:t>Solo se desarrolló la Fase 0</a:t>
            </a:r>
            <a:r>
              <a:rPr lang="es-ES" altLang="es-ES" sz="2200" b="1" dirty="0">
                <a:solidFill>
                  <a:schemeClr val="tx1"/>
                </a:solidFill>
              </a:rPr>
              <a:t>, donde se concluyó que no eran viables ninguna de las alternativas planteadas para la reapertura.</a:t>
            </a:r>
            <a:br>
              <a:rPr lang="es-ES" altLang="es-ES" sz="22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s-ES" alt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endParaRPr lang="es-ES" altLang="es-ES" sz="18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>
            <a:extLst>
              <a:ext uri="{FF2B5EF4-FFF2-40B4-BE49-F238E27FC236}">
                <a16:creationId xmlns:a16="http://schemas.microsoft.com/office/drawing/2014/main" xmlns="" id="{F9E7BD9E-B725-A978-2C03-139BC7BE644E}"/>
              </a:ext>
            </a:extLst>
          </p:cNvPr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6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214549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276A58B-92A8-728A-F343-F0AAED9FB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BA6BFEE0-81E1-553F-EC63-98536C4D10F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836712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ANÁLISIS DESCRIPTIVO DEL ESTUDIO PREVIO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- Epígrafes del Estudio Previo (Fase  0, Documento </a:t>
            </a:r>
            <a:r>
              <a:rPr lang="es-ES" altLang="es-ES" sz="2000" b="1" dirty="0" err="1">
                <a:solidFill>
                  <a:schemeClr val="tx1"/>
                </a:solidFill>
              </a:rPr>
              <a:t>nº</a:t>
            </a:r>
            <a:r>
              <a:rPr lang="es-ES" altLang="es-ES" sz="2000" b="1" dirty="0">
                <a:solidFill>
                  <a:schemeClr val="tx1"/>
                </a:solidFill>
              </a:rPr>
              <a:t> 1)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1. Introducción y objeto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2. Proceso metodológico del estudio informativo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3.Antecedentes, ámbito del estudio y marco general 	ferroviario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4. Generación de alternativas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5. Caracterización del territorio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6. Análisis de funcionalidad ferroviaria, propuesta de 	parámetros de trazado y explotación.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7. Corredores y alternativas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8. Estudio previo de demanda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9. Valoración económica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10. Estudio previo de rentabilidad socioeconómica y 	financiera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11. Resumen comparativo de alternativas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12. Conclusiones de la Fase 0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s-ES" alt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endParaRPr lang="es-ES" altLang="es-ES" sz="18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>
            <a:extLst>
              <a:ext uri="{FF2B5EF4-FFF2-40B4-BE49-F238E27FC236}">
                <a16:creationId xmlns:a16="http://schemas.microsoft.com/office/drawing/2014/main" xmlns="" id="{9230B18A-C34E-513D-B5AA-BB31483700DD}"/>
              </a:ext>
            </a:extLst>
          </p:cNvPr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7</a:t>
            </a:fld>
            <a:endParaRPr lang="es-ES" altLang="es-ES" sz="1400" b="0"/>
          </a:p>
        </p:txBody>
      </p:sp>
    </p:spTree>
    <p:extLst>
      <p:ext uri="{BB962C8B-B14F-4D97-AF65-F5344CB8AC3E}">
        <p14:creationId xmlns:p14="http://schemas.microsoft.com/office/powerpoint/2010/main" val="319147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4107114-73AB-D218-E236-BE9DC6BC3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6FEA3EFC-64AB-5E0D-404F-342D4CED4C5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836712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ANÁLISIS DESCRIPTIVO DEL ESTUDIO PREVIO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>Parámetros considerados </a:t>
            </a:r>
            <a:r>
              <a:rPr lang="es-ES" altLang="es-ES" sz="2000" b="1" dirty="0">
                <a:solidFill>
                  <a:schemeClr val="tx1"/>
                </a:solidFill>
              </a:rPr>
              <a:t>en las estimaciones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s-ES" alt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endParaRPr lang="es-ES" altLang="es-ES" sz="18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>
            <a:extLst>
              <a:ext uri="{FF2B5EF4-FFF2-40B4-BE49-F238E27FC236}">
                <a16:creationId xmlns:a16="http://schemas.microsoft.com/office/drawing/2014/main" xmlns="" id="{D699501D-FF72-B41D-BC39-0DC040F33409}"/>
              </a:ext>
            </a:extLst>
          </p:cNvPr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8</a:t>
            </a:fld>
            <a:endParaRPr lang="es-ES" altLang="es-ES" sz="1400" b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074224BB-6185-C6AB-F80A-65797FAC2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256954"/>
              </p:ext>
            </p:extLst>
          </p:nvPr>
        </p:nvGraphicFramePr>
        <p:xfrm>
          <a:off x="1403648" y="2348880"/>
          <a:ext cx="6480720" cy="34427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0450">
                  <a:extLst>
                    <a:ext uri="{9D8B030D-6E8A-4147-A177-3AD203B41FA5}">
                      <a16:colId xmlns:a16="http://schemas.microsoft.com/office/drawing/2014/main" xmlns="" val="913079677"/>
                    </a:ext>
                  </a:extLst>
                </a:gridCol>
                <a:gridCol w="2430270">
                  <a:extLst>
                    <a:ext uri="{9D8B030D-6E8A-4147-A177-3AD203B41FA5}">
                      <a16:colId xmlns:a16="http://schemas.microsoft.com/office/drawing/2014/main" xmlns="" val="3357946905"/>
                    </a:ext>
                  </a:extLst>
                </a:gridCol>
              </a:tblGrid>
              <a:tr h="422895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PARÁMETROS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VALORES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5828135"/>
                  </a:ext>
                </a:extLst>
              </a:tr>
              <a:tr h="333015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Período</a:t>
                      </a:r>
                      <a:r>
                        <a:rPr lang="es-ES" sz="1600" b="1" baseline="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 de análisis</a:t>
                      </a:r>
                      <a:endParaRPr lang="es-ES" sz="1600" b="1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30 años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5380656"/>
                  </a:ext>
                </a:extLst>
              </a:tr>
              <a:tr h="407028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Inicio</a:t>
                      </a:r>
                      <a:r>
                        <a:rPr lang="es-ES" sz="1600" b="1" baseline="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 de las obras</a:t>
                      </a:r>
                      <a:endParaRPr lang="es-ES" sz="1600" b="1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2032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64710660"/>
                  </a:ext>
                </a:extLst>
              </a:tr>
              <a:tr h="465175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Puesta</a:t>
                      </a:r>
                      <a:r>
                        <a:rPr lang="es-ES" sz="1600" b="1" baseline="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 en servicio</a:t>
                      </a:r>
                      <a:endParaRPr lang="es-ES" sz="1600" b="1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2035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21230510"/>
                  </a:ext>
                </a:extLst>
              </a:tr>
              <a:tr h="604135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Tasa</a:t>
                      </a:r>
                      <a:r>
                        <a:rPr lang="es-ES" sz="1600" b="1" baseline="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 de descuento financiero</a:t>
                      </a:r>
                      <a:endParaRPr lang="es-ES" sz="1600" b="1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4%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97142"/>
                  </a:ext>
                </a:extLst>
              </a:tr>
              <a:tr h="604135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Tasa de descuento socioeconómico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3%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04135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Vida</a:t>
                      </a:r>
                      <a:r>
                        <a:rPr lang="es-ES" sz="1600" b="1" baseline="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 útil del material móvil</a:t>
                      </a:r>
                      <a:endParaRPr lang="es-ES" sz="1600" b="1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25 años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56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4107114-73AB-D218-E236-BE9DC6BC3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6FEA3EFC-64AB-5E0D-404F-342D4CED4C5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115616" y="836712"/>
            <a:ext cx="7632848" cy="47525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s-ES" altLang="es-ES" sz="2000" b="1" dirty="0">
                <a:solidFill>
                  <a:schemeClr val="tx1"/>
                </a:solidFill>
              </a:rPr>
              <a:t>ANÁLISIS DESCRIPTIVO DEL ESTUDIO PREVIO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u="sng" dirty="0">
                <a:solidFill>
                  <a:schemeClr val="tx1"/>
                </a:solidFill>
              </a:rPr>
              <a:t>Alternativas analizadas </a:t>
            </a:r>
            <a:r>
              <a:rPr lang="es-ES" altLang="es-ES" sz="2000" b="1" dirty="0">
                <a:solidFill>
                  <a:schemeClr val="tx1"/>
                </a:solidFill>
              </a:rPr>
              <a:t>en el Estudio Previo: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>	</a:t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s-ES" altLang="es-E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s-ES" altLang="es-E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lang="es-ES" altLang="es-ES" sz="2000" b="1" dirty="0">
                <a:solidFill>
                  <a:schemeClr val="tx1"/>
                </a:solidFill>
              </a:rPr>
              <a:t/>
            </a:r>
            <a:br>
              <a:rPr lang="es-ES" altLang="es-ES" sz="2000" b="1" dirty="0">
                <a:solidFill>
                  <a:schemeClr val="tx1"/>
                </a:solidFill>
              </a:rPr>
            </a:br>
            <a:endParaRPr lang="es-ES" altLang="es-ES" sz="1800" b="1" dirty="0">
              <a:solidFill>
                <a:schemeClr val="tx1"/>
              </a:solidFill>
            </a:endParaRPr>
          </a:p>
        </p:txBody>
      </p:sp>
      <p:sp>
        <p:nvSpPr>
          <p:cNvPr id="5123" name="3 Marcador de número de diapositiva">
            <a:extLst>
              <a:ext uri="{FF2B5EF4-FFF2-40B4-BE49-F238E27FC236}">
                <a16:creationId xmlns:a16="http://schemas.microsoft.com/office/drawing/2014/main" xmlns="" id="{D699501D-FF72-B41D-BC39-0DC040F33409}"/>
              </a:ext>
            </a:extLst>
          </p:cNvPr>
          <p:cNvSpPr txBox="1">
            <a:spLocks noGrp="1"/>
          </p:cNvSpPr>
          <p:nvPr/>
        </p:nvSpPr>
        <p:spPr bwMode="auto">
          <a:xfrm>
            <a:off x="7667625" y="6245225"/>
            <a:ext cx="101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D5B97B-173C-4176-A66C-4478FEC96071}" type="slidenum">
              <a:rPr lang="es-ES" altLang="es-ES" sz="1400" b="0"/>
              <a:pPr algn="r"/>
              <a:t>9</a:t>
            </a:fld>
            <a:endParaRPr lang="es-ES" altLang="es-ES" sz="1400" b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074224BB-6185-C6AB-F80A-65797FAC2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978900"/>
              </p:ext>
            </p:extLst>
          </p:nvPr>
        </p:nvGraphicFramePr>
        <p:xfrm>
          <a:off x="1475656" y="1916832"/>
          <a:ext cx="7056785" cy="4566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xmlns="" val="91307967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3357946905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xmlns="" val="241313071"/>
                    </a:ext>
                  </a:extLst>
                </a:gridCol>
                <a:gridCol w="180020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15575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ALTERNATIVAS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KMS.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PARADAS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PRESUPUESTO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5828135"/>
                  </a:ext>
                </a:extLst>
              </a:tr>
              <a:tr h="957495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1. Corredor Norte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158,37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Guadix, Baza, Vélez-Rubio, Lorca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2.076,71</a:t>
                      </a:r>
                      <a:r>
                        <a:rPr lang="es-ES" sz="1600" b="1" baseline="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 M€</a:t>
                      </a:r>
                      <a:endParaRPr lang="es-ES" sz="1600" b="1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5380656"/>
                  </a:ext>
                </a:extLst>
              </a:tr>
              <a:tr h="1178456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2. Corredor Central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170,45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Guadix, Baza, Olula del Río, Huércal-Overa, Lorca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1.782,79 M€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64710660"/>
                  </a:ext>
                </a:extLst>
              </a:tr>
              <a:tr h="1178456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3. Corredor Central, bis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171,57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Mismas que A2 pero con trazado nuevo al norte de Baza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1.941,85 M€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21230510"/>
                  </a:ext>
                </a:extLst>
              </a:tr>
              <a:tr h="736535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4. Corredor Sur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182,99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Guadix, Fiñana, </a:t>
                      </a:r>
                      <a:r>
                        <a:rPr lang="es-ES" sz="1600" b="1" dirty="0" err="1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Gérgal</a:t>
                      </a:r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, Vera y Lorca.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2.017,13 M€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97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928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FF33"/>
        </a:solidFill>
        <a:ln w="9525" cap="flat" cmpd="sng" algn="ctr">
          <a:solidFill>
            <a:srgbClr val="33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s-E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FF33"/>
        </a:solidFill>
        <a:ln w="9525" cap="flat" cmpd="sng" algn="ctr">
          <a:solidFill>
            <a:srgbClr val="33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s-E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22084</TotalTime>
  <Words>460</Words>
  <Application>Microsoft Office PowerPoint</Application>
  <PresentationFormat>Presentación en pantalla (4:3)</PresentationFormat>
  <Paragraphs>160</Paragraphs>
  <Slides>31</Slides>
  <Notes>31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2" baseType="lpstr">
      <vt:lpstr>Diseño personalizado</vt:lpstr>
      <vt:lpstr>      ANÁLISIS DE VIABILIDAD TÉCNICO-AMBIENTAL Y ECONÓMICO-FINANCIERA DE LA PUESTA EN FUNCIONAMIENTO DEL CORREDOR FERROVIARIO  LORCA-GUADIX     Granada, 24 de junio 2026       </vt:lpstr>
      <vt:lpstr> 1. Introducción: antecedentes y objetivo del trabajo  2. Análisis descriptivo del Estudio Previo del MTMS  3. Análisis de la metodología, fuentes y datos empleados sobre viabilidad técnico-ambiental  4. Análisis de la metodología, fuentes y datos empleados sobre rentabilidad financiera y socioeconómica  5. Consideraciones metodológicas para el desarrollo de un nuevo estudio de viabilidad  6. Conclusiones  </vt:lpstr>
      <vt:lpstr>ANTECEDENTES Y OBJETIVO DEL ESTUDIO  - Noviembre 2023: MTMS publica Fase 0 (Estudio Previo sobre viabilidad técnica, ambiental y económica) del Estudio Informativo del Corredor Ferroviario Lorca-Guadix.  - Antecedente básico: Estudio de Viabilidad realizado por el INECO en 2017, empresa pública de ingeniería.  - Fuentes de datos sobre análisis de demanda   - Estudio de movilidad interprovincial de viajeros  aplicando metodología Big Data (MITMA, 2017)  - Estudio de movilidad con Big Data para caracterizar  la movilidad en periodo de pandemia (MITMA, 2020).  - Análisis de rentabilidad: basado en “Guía para la evaluación de inversiones en ferrocarril” (ADIF, versión 2020)</vt:lpstr>
      <vt:lpstr>ANTECEDENTES Y OBJETIVO DEL ESTUDIO  Documentos integrantes del Estudio Previo:    - Documento nº 1 (Memoria)  - Anejo nº 1. Geología, Geotecnia y Estudio de  Materiales  - Anejo nº 2. Planeamiento urbanístico  - Anejo nº 3. Caracterización ambiental  - Anejo nº 4. Hidrología  - Anejo nº 5 Estudio previo de demanda de viajeros  - Anejo nº 6. Estudio previo de demanda de  mercancías  - Anejo nº 7. Valoración económica  - Anejo nº 8. Estudio previo de rentabilidad  socioeconómica y financiera    </vt:lpstr>
      <vt:lpstr>ANTECEDENTES Y OBJETIVO DEL ESTUDIO  Objetivo  Analizar el estudio de viabilidad técnico-ambiental y económico-financiera para mostrar si es el idóneo para decidir sobre la puesta en funcionamiento del Corredor Lorca-Guadix.  Equipo UGR interdisciplinar  - Andrés Navarro Galera. Catedrático de Economía Financiera y Contabilidad - Germán Martínez Montes. Catedrático de Ingeniería de la Construcción y Proyectos de Ingeniería - Juan Lara Rubio. Profesor Titular de Economía Financiera y Contabilidad - Alejandro Grindlay. Profesor Titular de Urbanística y Ordenación del Territorio. - Jorge Hernández Marín. Ingeniero de Caminos, Canales y Puertos. GIS4TECH, S.L. (Spin-Off UGR)      </vt:lpstr>
      <vt:lpstr>ANÁLISIS DESCRIPTIVO DEL ESTUDIO PREVIO  - El Estudio Informativo constaba  de 4 fases:   - Fase 0. Estudio previo sobre viabilidad técnica,  ambiental y económica.  - Fase I. Estudio de alternativas a escala  1:25.000  - Fase II. Estudio informativo a escala 1:5.000 y  estudio de impacto ambiental.  - Fase III. Información pública y consulta  - Solo se desarrolló la Fase 0, donde se concluyó que no eran viables ninguna de las alternativas planteadas para la reapertura.       </vt:lpstr>
      <vt:lpstr>ANÁLISIS DESCRIPTIVO DEL ESTUDIO PREVIO  - Epígrafes del Estudio Previo (Fase  0, Documento nº 1)    1. Introducción y objeto  2. Proceso metodológico del estudio informativo  3.Antecedentes, ámbito del estudio y marco general  ferroviario  4. Generación de alternativas  5. Caracterización del territorio  6. Análisis de funcionalidad ferroviaria, propuesta de  parámetros de trazado y explotación.  7. Corredores y alternativas  8. Estudio previo de demanda  9. Valoración económica  10. Estudio previo de rentabilidad socioeconómica y  financiera  11. Resumen comparativo de alternativas  12. Conclusiones de la Fase 0       </vt:lpstr>
      <vt:lpstr>ANÁLISIS DESCRIPTIVO DEL ESTUDIO PREVIO  Parámetros considerados en las estimaciones           </vt:lpstr>
      <vt:lpstr>ANÁLISIS DESCRIPTIVO DEL ESTUDIO PREVIO  Alternativas analizadas en el Estudio Previo:         </vt:lpstr>
      <vt:lpstr>ANÁLISIS DESCRIPTIVO DEL ESTUDIO PREVIO           </vt:lpstr>
      <vt:lpstr>ANÁLISIS DESCRIPTIVO DEL ESTUDIO PREVIO           </vt:lpstr>
      <vt:lpstr>CONCLUSIÓN ALCANZADA POR EL ESTUDIO PREVIO   1. Los resultados del análisis de demanda y de rentabilidad socioeconómica no justifican el desarrollo de ninguna de las 4 alternativas.   2. La nueva conexión Lorca-Guadix no contribuiría a conseguir los objetivos previstos en la planificación estratégica actual (Corredores Mediterráneo y Atlántico)   </vt:lpstr>
      <vt:lpstr>NUESTRA METODOLOGÍA  - Contraste de metodología y criterios empleados en el Estudio Previo con el enfoque planteado en:   - Pronunciamientos oficiales (UE, Gobierno  de España).  - Referencias bibliográficas  - Prácticas generalmente aceptadas    - Otros estudios del propio MTMS  - Análisis de fiabilidad y representatividad de las fuentes de datos tratados en el Estudio Previo para alcanzar la conclusión de inviabilidad      </vt:lpstr>
      <vt:lpstr>NUESTRA CONCLUSIÓN GENERAL  - El contenido del Estudio Previo no resulta suficiente y adecuado para soportar la decisión de no poner en funcionamiento el Corredor, por las debilidades y carencias de su metodología y fuentes de datos.   - La conclusión de inviabilidad no es consistente, pues está basada en resultados numéricos con serios problemas de fiabilidad y representatividad.    </vt:lpstr>
      <vt:lpstr>NUESTRAS CONCLUSIONES SOBRE VIABILIDAD TÉCNICO-AMBIENTAL  Argumentos generales  - El Marco Regulatorio empleado es obsoleto,  pues no ha tenido en cuenta los compromisos asumidos por el Gobierno de España ante la Comisión Europea.  - Aprobados por Decisión de Ejecución del Consejo, de 17 de octubre de 2023 (ST 13695/2023). Antes de la fecha del Estudio Previo (noviembre 2023).  - Destaca el Programa de Apoyo al Transporte Ferroviario, para evitar a los ciudadanos el coste por uso de carreteras. España se comprometió a invertir en Corredores Ferroviarios.  </vt:lpstr>
      <vt:lpstr>NUESTRAS CONCLUSIONES SOBRE VIABILIDAD TÉCNICO-AMBIENTAL  Principales carencias reveladas por el análisis específico  - Metodología restrictiva que minimiza los beneficios y maximiza las barreras.  - Inconsistencia estratégica y contractual. Cuota modal de mercancías del 1.9%, muy lejos del 10% objetivo de la iniciativa estatal “Mercancías 30”.  - Deficiencias metodológicas en la valoración económica.   - El análisis coste-beneficio no aplica la internalización de costes  externos y no contabiliza el beneficio social (3.1 céntimos de € por  tonelada-Km, que ahorra el tren frente al camión).  - El MTMS ha ejecutado inversiones con ratios de inversión más  altos, que  han resultado plenamente viables.  - Se omiten flujos positivos como el ahorro por el mantenimiento de  carreteras de tráfico pesado en A-7 y A-92N </vt:lpstr>
      <vt:lpstr>NUESTRAS CONCLUSIONES SOBRE VIABILIDAD TÉCNICO-AMBIENTAL  Principales carencias reveladas por el análisis específico  - Enfoque determinista de la Orografía   - La complejidad del terreno se considera un factor de  inviabilidad. Suiza alcanza cuotas de reparto modal  del 37%.    - Se ignora la ventaja competitiva de la ingeniería  española (Tribunal de Cuentas: costes un 50%  inferiores para construcción de alta precisión). </vt:lpstr>
      <vt:lpstr>NUESTRAS CONCLUSIONES SOBRE VIABILIDAD TÉCNICO-AMBIENTAL  Principales carencias reveladas por el análisis específico  - Evaluación territorial fragmentada (Efecto Red)   - Evaluación aislada, subestimando la función  estratégica como “Eslabón Perdido” que cierra la  malla entre el Corredor Mediterráneo y el eje  transversal andaluz.   - Criterios discrecionales, sin generación técnica de  opciones mediante proceso de optimización que  equilibre factores sociales, ambientales y  económicos.</vt:lpstr>
      <vt:lpstr>NUESTRAS CONCLUSIONES SOBRE RENTABILIDAD FINANCIERA Y SOCIOECONÓMICA  Argumentos generales  El Estudio Previo no ha tenido en cuenta:  - Estrategia de Movilidad Segura, Sostenible y Conectada 2030 (Acuerdo Consejo de Ministros de 10 de diciembre 2021).  - Estudio DIPGRA (2023) sobre municipios en riesgo de despoblación.  - Datos del Blog Geotren sobre análisis técnico del sector ferroviario  -  Líneas de mejora de Informe de Green Peace 2023.</vt:lpstr>
      <vt:lpstr>NUESTRAS CONCLUSIONES SOBRE RENTABILIDAD FINANCIERA Y SOCIOECONÓMICA  Argumentos generales  - Plan de la Comisión Europea para acelerar la alta velocidad, 5 de noviembre 2023.  - Resultados de la evaluación ex post, periodo 2000-2015 (Ministerio de Hacienda y Función Pública).  - Conclusiones de los informes especiales del Tribunal de Cuentas Europeo (2018, 2017 y 2016) sobre eficacia y eficiencia del sector del transporte en Europa.</vt:lpstr>
      <vt:lpstr>NUESTRAS CONCLUSIONES SOBRE RENTABILIDAD FINANCIERA Y SOCIOECONÓMICA  Principales debilidades reveladas por el análisis específico  - Ratios de coste por tipología de obra (Macroprecios unitarios (ADIF, 2023 y Orden FOM/3317/2020). Los costes se consideran como un obstáculo insalvable.  - Estimación de la demanda y de los ingresos:   - Ausencia de modelización del comportamiento  económico del usuario.  - Ausencia de un análisis de disposición a pagar  - Estimación tarifaria insuficientemente justificada  - Consideración parcial de efectos de red y tráfico  inducido sistémico. </vt:lpstr>
      <vt:lpstr>NUESTRAS CONCLUSIONES SOBRE RENTABILIDAD FINANCIERA Y SOCIOECONÓMICA  Principales debilidades reveladas por el análisis específico  - Estimación de los flujos de caja    - No se consideran después de impuestos  - Exclusión del efecto fiscal de la amortización  técnica  - No inclusión completa de efectos económicos de la  red  - Subestimación de ingresos por cánones y  explotación.  - Incoherencia con estructura de financiación  - Exclusión de análisis de sensibilidad y escenarios  de estrés.</vt:lpstr>
      <vt:lpstr>NUESTRAS CONCLUSIONES SOBRE RENTABILIDAD FINANCIERA Y SOCIOECONÓMICA  Principales debilidades reveladas por el análisis específico  - Tasa de descuento y valoración financiera    - Uso normativo (y no económico) de la tasa de  descuento.  - No se estima el Coste Medio Ponderado del Capital.  - No se considera la variabilidad en el tiempo de la  tasa de descuento.  - Incoherencia entre flujos de caja y tasa de  descuento.</vt:lpstr>
      <vt:lpstr>NUESTRAS CONCLUSIONES SOBRE RENTABILIDAD FINANCIERA Y SOCIOECONÓMICA  Principales debilidades reveladas por el análisis específico  - Indicadores de decisión    - Uso comparativo inapropiado de la TIR.    - No se calcula el plazo de recuperación descontado.    - Confusión entre inviabilidad del administrador e  inviabilidad global del proyecto.</vt:lpstr>
      <vt:lpstr>OTROS ESTUDIOS Y DOCUMENTOS DEL MTMS CON CRITERIOS DIFERENTES A LOS EMPLEADOS EN EL ESTUDIO PREVIO  - LAV Antequera-Granada  - LAV Madrid-Extremadura  - LAV Vitoria- San Sebastián  - Estudio informativo del Acceso Ferroviario del Puerto de Bilbao  - Estudio informativo del Acceso Ferroviario Burgos-Vitoria  - Estudio informativo Acceso Ferroviario Zaragoza Canfran-Pau </vt:lpstr>
      <vt:lpstr>MEJORAS A INCORPORAR EN NUEVO ESTUDIO DE VIABILIDAD  - Modelización de demanda mediante preferencia declarada y elección discreta  - Evaluación multicriterio (AHP) para la toma de decisiones.  - Valor de opción como seguro de disponibilidad.  - Cómputo del ahorro en mantenimiento de carreteras de la Ley de Cuarta Potencia.  - Inclusión de condicionantes territoriales mediante SIG.  - Modelos de aptitud territorial, algoritmo de trazado y ponderación de importancia. </vt:lpstr>
      <vt:lpstr>MEJORAS A INCORPORAR EN NUEVO ESTUDIO DE VIABILIDAD  - Monetarización de externalidades, metodología de cálculo del coste externo y creación de alternativas por criterio.  - Modelización económica de la demanda mediante elasticidades precio y renta.  - Estimación de la disposición a pagar mediante técnicas de preferencias reveladas y declaradas.  - Desarrollo de un modelo tarifario estructurado.   - Integración de efectos de red en la estimación de la demanda.  - Incorporación de escenarios logísticos y de comercio exterior en la demanda de mercancías. </vt:lpstr>
      <vt:lpstr>MEJORAS A INCORPORAR EN NUEVO ESTUDIO DE VIABILIDAD  - Análisis de sensibilidad y escenarios alternativos en la estimación de ingresos.  - Estimación de los flujos de caja en términos después de impuestos.  - Incorporación del efecto fiscal de la amortización en los modelos financieros.  - Contraste empírico de los ingresos por cánones e ingresos de explotación.  - Modelización explícita de la estructura de financiación.  - Estimación de la tasa de descuento basada en el coste de capital mediante el coste medio ponderado del capital.  - Incorporación de una estructura temporal del riesgo y del coste del capital. </vt:lpstr>
      <vt:lpstr>MEJORAS A INCORPORAR EN NUEVO ESTUDIO DE VIABILIDAD  - Coherencia metodológica entre el tratamiento de los flujos de caja y la tasa de descuento respecto a la inflación.  - Desarrollo de un análisis de sensibilidad sobre el coste del capital.  - Uso del valor actual neto como criterio principal de selección de alternativas.  - Incorporación del plazo de recuperación descontado como indicador complementario de riesgo temporal.  - Interpretación integrada y equilibrada de indicadores financieros y socioeconómicos.  </vt:lpstr>
      <vt:lpstr>EN DEFINITIVA….   - La conclusión de inviabilidad no es consistente porque está soportada en resultados numéricos con serios problemas de fiabilidad y representatividad.   - Se puede y se debe elaborar un nuevo Estudio de Viabilidad que subsane las debilidades y carencias identificadas</vt:lpstr>
      <vt:lpstr>EQUIPO MULTIDISCIPLINAR DE LA UGR  (Trabajo transversal de investigadores de 5 departamentos)   - Departamento de Economía Financiera y Contabilidad  - Departamento de Ingeniería de la Construcción y Proyectos de Ingeniería  - Departamento de Urbanística y Ordenación del Territorio  - Departamento de Comercialización e Investigación de  Mercados  - Departamento de Geodinámica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Marciano Almohalla</dc:creator>
  <cp:lastModifiedBy>Usuario</cp:lastModifiedBy>
  <cp:revision>1100</cp:revision>
  <cp:lastPrinted>2026-02-11T11:22:16Z</cp:lastPrinted>
  <dcterms:created xsi:type="dcterms:W3CDTF">2007-10-28T14:28:19Z</dcterms:created>
  <dcterms:modified xsi:type="dcterms:W3CDTF">2026-06-08T12:09:11Z</dcterms:modified>
</cp:coreProperties>
</file>